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78" r:id="rId4"/>
    <p:sldId id="259" r:id="rId5"/>
    <p:sldId id="266" r:id="rId6"/>
    <p:sldId id="262" r:id="rId7"/>
    <p:sldId id="270" r:id="rId8"/>
    <p:sldId id="261" r:id="rId9"/>
    <p:sldId id="269" r:id="rId10"/>
    <p:sldId id="271" r:id="rId11"/>
    <p:sldId id="267" r:id="rId12"/>
    <p:sldId id="263" r:id="rId13"/>
    <p:sldId id="272" r:id="rId14"/>
    <p:sldId id="264" r:id="rId15"/>
    <p:sldId id="265"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9852" autoAdjust="0"/>
  </p:normalViewPr>
  <p:slideViewPr>
    <p:cSldViewPr snapToGrid="0">
      <p:cViewPr varScale="1">
        <p:scale>
          <a:sx n="54" d="100"/>
          <a:sy n="54" d="100"/>
        </p:scale>
        <p:origin x="19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E0DADBC-3A0C-43A2-A2E3-370D3E9FCAAB}" type="datetimeFigureOut">
              <a:rPr lang="en-US" smtClean="0"/>
              <a:t>10/22/2019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29807CD-1D81-4F0B-86FF-34382342B6C9}" type="slidenum">
              <a:rPr lang="en-US" smtClean="0"/>
              <a:t>‹#›</a:t>
            </a:fld>
            <a:endParaRPr lang="en-US"/>
          </a:p>
        </p:txBody>
      </p:sp>
    </p:spTree>
    <p:extLst>
      <p:ext uri="{BB962C8B-B14F-4D97-AF65-F5344CB8AC3E}">
        <p14:creationId xmlns:p14="http://schemas.microsoft.com/office/powerpoint/2010/main" val="325679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time should be 1-1.5 hours including time for critical thinking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ym typeface="Wingdings" panose="05000000000000000000" pitchFamily="2" charset="2"/>
              </a:rPr>
              <a:t>Key Points</a:t>
            </a:r>
          </a:p>
          <a:p>
            <a:pPr marL="228600" indent="-228600">
              <a:buFont typeface="+mj-lt"/>
              <a:buAutoNum type="arabicPeriod"/>
            </a:pPr>
            <a:r>
              <a:rPr lang="en-US" dirty="0"/>
              <a:t>Briefly introduce the presenter(s).</a:t>
            </a:r>
          </a:p>
          <a:p>
            <a:pPr marL="228600" indent="-228600">
              <a:buFont typeface="+mj-lt"/>
              <a:buAutoNum type="arabicPeriod"/>
            </a:pPr>
            <a:r>
              <a:rPr lang="en-US" dirty="0"/>
              <a:t>Please explain that this material is provided for educational purposes by the author, </a:t>
            </a:r>
            <a:r>
              <a:rPr lang="en-US" dirty="0" err="1"/>
              <a:t>Katjarina</a:t>
            </a:r>
            <a:r>
              <a:rPr lang="en-US" dirty="0"/>
              <a:t> (caught-cha-</a:t>
            </a:r>
            <a:r>
              <a:rPr lang="en-US" dirty="0" err="1"/>
              <a:t>ree</a:t>
            </a:r>
            <a:r>
              <a:rPr lang="en-US" dirty="0"/>
              <a:t>-nah) Hurt.</a:t>
            </a:r>
          </a:p>
          <a:p>
            <a:pPr marL="228600" indent="-228600">
              <a:buFont typeface="+mj-lt"/>
              <a:buAutoNum type="arabicPeriod"/>
            </a:pPr>
            <a:r>
              <a:rPr lang="en-US" dirty="0"/>
              <a:t>Background: the author, Katja (caught-cha) wrote the book “Breaking the Halo” after her best friend and fellow climbing student was killed on what should have been an easy climb in 2018. Following her friend’s death, Katja (caught-cha) began presenting and self-published a short book about the lessons-learned from the incident. Today’s presentation is adapted from the ones she would deliver to her local climbing groups and is provided through her website for any classes wishing to teach Breaking the Halo.</a:t>
            </a:r>
          </a:p>
          <a:p>
            <a:endParaRPr lang="en-US" dirty="0"/>
          </a:p>
        </p:txBody>
      </p:sp>
      <p:sp>
        <p:nvSpPr>
          <p:cNvPr id="4" name="Slide Number Placeholder 3"/>
          <p:cNvSpPr>
            <a:spLocks noGrp="1"/>
          </p:cNvSpPr>
          <p:nvPr>
            <p:ph type="sldNum" sz="quarter" idx="5"/>
          </p:nvPr>
        </p:nvSpPr>
        <p:spPr/>
        <p:txBody>
          <a:bodyPr/>
          <a:lstStyle/>
          <a:p>
            <a:fld id="{329807CD-1D81-4F0B-86FF-34382342B6C9}" type="slidenum">
              <a:rPr lang="en-US" smtClean="0"/>
              <a:t>1</a:t>
            </a:fld>
            <a:endParaRPr lang="en-US"/>
          </a:p>
        </p:txBody>
      </p:sp>
    </p:spTree>
    <p:extLst>
      <p:ext uri="{BB962C8B-B14F-4D97-AF65-F5344CB8AC3E}">
        <p14:creationId xmlns:p14="http://schemas.microsoft.com/office/powerpoint/2010/main" val="1390754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u="sng" dirty="0">
                <a:sym typeface="Wingdings" panose="05000000000000000000" pitchFamily="2" charset="2"/>
              </a:rPr>
              <a:t>Key Points</a:t>
            </a:r>
          </a:p>
          <a:p>
            <a:pPr marL="235572" indent="-235572">
              <a:buFont typeface="+mj-lt"/>
              <a:buAutoNum type="arabicPeriod"/>
            </a:pPr>
            <a:r>
              <a:rPr lang="en-US" dirty="0"/>
              <a:t>Both of these halos relate to gear, but in very specific ways that need to be addressed:</a:t>
            </a:r>
          </a:p>
          <a:p>
            <a:pPr marL="706717" lvl="1" indent="-235572">
              <a:buFont typeface="Arial" panose="020B0604020202020204" pitchFamily="34" charset="0"/>
              <a:buChar char="•"/>
            </a:pPr>
            <a:r>
              <a:rPr lang="en-US" dirty="0"/>
              <a:t>Backpack Halos are when we think we know how to use the gear we have, or make assumptions about someone else’s ability to use the gear they have.</a:t>
            </a:r>
          </a:p>
          <a:p>
            <a:pPr marL="706717" lvl="1" indent="-235572">
              <a:buFont typeface="Arial" panose="020B0604020202020204" pitchFamily="34" charset="0"/>
              <a:buChar char="•"/>
            </a:pPr>
            <a:r>
              <a:rPr lang="en-US" dirty="0"/>
              <a:t>Helmet Halos are when we develop a false sense of security or believe we are safer because we are using a piece of safety equipment/gear.</a:t>
            </a:r>
          </a:p>
          <a:p>
            <a:pPr marL="235572" indent="-235572">
              <a:buFont typeface="+mj-lt"/>
              <a:buAutoNum type="arabicPeriod"/>
            </a:pPr>
            <a:r>
              <a:rPr lang="en-US" dirty="0"/>
              <a:t>Share an example of each halo relevant to the audience.</a:t>
            </a:r>
          </a:p>
          <a:p>
            <a:pPr lvl="1"/>
            <a:r>
              <a:rPr lang="en-US" dirty="0"/>
              <a:t>Possible examples based on audience/activity:</a:t>
            </a:r>
          </a:p>
          <a:p>
            <a:pPr marL="633879" lvl="1" indent="-176679">
              <a:buFont typeface="Arial" panose="020B0604020202020204" pitchFamily="34" charset="0"/>
              <a:buChar char="•"/>
            </a:pPr>
            <a:r>
              <a:rPr lang="en-US" dirty="0"/>
              <a:t>Kayakers</a:t>
            </a:r>
          </a:p>
          <a:p>
            <a:pPr marL="1105024" lvl="2" indent="-176679">
              <a:buFont typeface="Arial" panose="020B0604020202020204" pitchFamily="34" charset="0"/>
              <a:buChar char="•"/>
            </a:pPr>
            <a:r>
              <a:rPr lang="en-US" dirty="0"/>
              <a:t>Backpack Halo: having a spray skirt that keeps waves out of your boat; do you know how to approach and navigate waves in the first place?</a:t>
            </a:r>
          </a:p>
          <a:p>
            <a:pPr marL="1105024" lvl="2" indent="-176679">
              <a:buFont typeface="Arial" panose="020B0604020202020204" pitchFamily="34" charset="0"/>
              <a:buChar char="•"/>
            </a:pPr>
            <a:r>
              <a:rPr lang="en-US" dirty="0"/>
              <a:t>Helmet Halo: having a lifejacket on and believing that you’ll be fine if you come out of your boat; do you know the water temperature and how quickly you may get hypothermic in the water even with a lifejacket holding you up?</a:t>
            </a:r>
          </a:p>
          <a:p>
            <a:pPr marL="633879" lvl="1" indent="-176679">
              <a:buFont typeface="Arial" panose="020B0604020202020204" pitchFamily="34" charset="0"/>
              <a:buChar char="•"/>
            </a:pPr>
            <a:r>
              <a:rPr lang="en-US" dirty="0"/>
              <a:t>Skiers/Snowboarders</a:t>
            </a:r>
          </a:p>
          <a:p>
            <a:pPr marL="1105024" lvl="2" indent="-176679">
              <a:buFont typeface="Arial" panose="020B0604020202020204" pitchFamily="34" charset="0"/>
              <a:buChar char="•"/>
            </a:pPr>
            <a:r>
              <a:rPr lang="en-US" dirty="0"/>
              <a:t>Backpack Halo: carrying an avalanche beacon, probe, and shovel in case of an avalanche; do the others in your party have these tools, too? Do they know how to use them to find you? Have you practiced locating and rescuing someone?</a:t>
            </a:r>
          </a:p>
          <a:p>
            <a:pPr marL="1105024" lvl="2" indent="-176679">
              <a:buFont typeface="Arial" panose="020B0604020202020204" pitchFamily="34" charset="0"/>
              <a:buChar char="•"/>
            </a:pPr>
            <a:r>
              <a:rPr lang="en-US" dirty="0"/>
              <a:t>Helmet Halo: an airbag (for avalanche survival); do you know how to operate it, what actions you need to take once it is deployed, if it is for solo use or if you need a partner to rescue you?</a:t>
            </a:r>
          </a:p>
          <a:p>
            <a:pPr marL="633879" lvl="1" indent="-176679">
              <a:buFont typeface="Arial" panose="020B0604020202020204" pitchFamily="34" charset="0"/>
              <a:buChar char="•"/>
            </a:pPr>
            <a:r>
              <a:rPr lang="en-US" dirty="0"/>
              <a:t>Hikers/Climbers</a:t>
            </a:r>
          </a:p>
          <a:p>
            <a:pPr marL="1105024" lvl="2" indent="-176679">
              <a:buFont typeface="Arial" panose="020B0604020202020204" pitchFamily="34" charset="0"/>
              <a:buChar char="•"/>
            </a:pPr>
            <a:r>
              <a:rPr lang="en-US" dirty="0"/>
              <a:t>Backpack Halo: any of the ten essentials—have you practiced using them and do you know how to use them properly or in an emergency?</a:t>
            </a:r>
          </a:p>
          <a:p>
            <a:pPr marL="1105024" lvl="2" indent="-176679">
              <a:buFont typeface="Arial" panose="020B0604020202020204" pitchFamily="34" charset="0"/>
              <a:buChar char="•"/>
            </a:pPr>
            <a:r>
              <a:rPr lang="en-US" dirty="0"/>
              <a:t>Helmet Halo: not understanding UIAA helmet ratings and that they protect you from falling objects like rocks but cannot save your neck/spine in a fall.</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29807CD-1D81-4F0B-86FF-34382342B6C9}" type="slidenum">
              <a:rPr lang="en-US" smtClean="0"/>
              <a:t>10</a:t>
            </a:fld>
            <a:endParaRPr lang="en-US"/>
          </a:p>
        </p:txBody>
      </p:sp>
    </p:spTree>
    <p:extLst>
      <p:ext uri="{BB962C8B-B14F-4D97-AF65-F5344CB8AC3E}">
        <p14:creationId xmlns:p14="http://schemas.microsoft.com/office/powerpoint/2010/main" val="95322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Critical Thinking Questions—FOR PARTICIPANTS TO ANSWER</a:t>
            </a:r>
          </a:p>
          <a:p>
            <a:r>
              <a:rPr lang="en-US" b="0" u="none" dirty="0"/>
              <a:t>Allow time for participants to view the questions on the slide.</a:t>
            </a:r>
          </a:p>
          <a:p>
            <a:endParaRPr lang="en-US" b="0" u="none" dirty="0"/>
          </a:p>
          <a:p>
            <a:r>
              <a:rPr lang="en-US" u="sng" dirty="0"/>
              <a:t>Options:</a:t>
            </a:r>
          </a:p>
          <a:p>
            <a:pPr marL="235572" indent="-235572">
              <a:buFont typeface="+mj-lt"/>
              <a:buAutoNum type="arabicPeriod"/>
            </a:pPr>
            <a:r>
              <a:rPr lang="en-US" u="none" dirty="0"/>
              <a:t>Pair-Share (Allow participants to turn and talk to one another about one or all of these questions. Monitor discussions by walking around the room. Limit to several minutes.)</a:t>
            </a:r>
          </a:p>
          <a:p>
            <a:pPr marL="235572" indent="-235572">
              <a:buFont typeface="+mj-lt"/>
              <a:buAutoNum type="arabicPeriod"/>
            </a:pPr>
            <a:r>
              <a:rPr lang="en-US" u="none" dirty="0"/>
              <a:t>Volunteers (ask for volunteers to answer/discuss any of these questions. If no volunteers, use prompts or choose one question to ask the group. Try to avoid providing the answers as the goal is to promote critical thinking).</a:t>
            </a:r>
          </a:p>
          <a:p>
            <a:pPr marL="235572" indent="-235572">
              <a:buFont typeface="+mj-lt"/>
              <a:buAutoNum type="arabicPeriod"/>
            </a:pPr>
            <a:r>
              <a:rPr lang="en-US" u="none" dirty="0"/>
              <a:t>Journal (encourage participants to write down their thoughts/responses to one or all of these. Limit to several minutes).</a:t>
            </a:r>
          </a:p>
          <a:p>
            <a:pPr marL="235572" indent="-235572">
              <a:buFont typeface="+mj-lt"/>
              <a:buAutoNum type="arabicPeriod"/>
            </a:pPr>
            <a:r>
              <a:rPr lang="en-US" u="none" dirty="0"/>
              <a:t>“Stand, stretch, and think” (especially if the group seems tired or distracted; invite participants to get the blood flowing to promote better brain activity and to stand and stretch for 30 seconds while they think about these questions. After 30 seconds, have them return to their seats.)</a:t>
            </a:r>
          </a:p>
        </p:txBody>
      </p:sp>
      <p:sp>
        <p:nvSpPr>
          <p:cNvPr id="4" name="Slide Number Placeholder 3"/>
          <p:cNvSpPr>
            <a:spLocks noGrp="1"/>
          </p:cNvSpPr>
          <p:nvPr>
            <p:ph type="sldNum" sz="quarter" idx="5"/>
          </p:nvPr>
        </p:nvSpPr>
        <p:spPr/>
        <p:txBody>
          <a:bodyPr/>
          <a:lstStyle/>
          <a:p>
            <a:fld id="{329807CD-1D81-4F0B-86FF-34382342B6C9}" type="slidenum">
              <a:rPr lang="en-US" smtClean="0"/>
              <a:t>11</a:t>
            </a:fld>
            <a:endParaRPr lang="en-US"/>
          </a:p>
        </p:txBody>
      </p:sp>
    </p:spTree>
    <p:extLst>
      <p:ext uri="{BB962C8B-B14F-4D97-AF65-F5344CB8AC3E}">
        <p14:creationId xmlns:p14="http://schemas.microsoft.com/office/powerpoint/2010/main" val="4029478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u="sng" dirty="0">
                <a:sym typeface="Wingdings" panose="05000000000000000000" pitchFamily="2" charset="2"/>
              </a:rPr>
              <a:t>Key Points</a:t>
            </a:r>
          </a:p>
          <a:p>
            <a:pPr marL="235572" indent="-235572">
              <a:buFont typeface="+mj-lt"/>
              <a:buAutoNum type="arabicPeriod"/>
            </a:pPr>
            <a:r>
              <a:rPr lang="en-US" dirty="0"/>
              <a:t>Metaphorical because you don’t actually see it on yourself.</a:t>
            </a:r>
          </a:p>
          <a:p>
            <a:pPr marL="235572" indent="-235572">
              <a:buFont typeface="+mj-lt"/>
              <a:buAutoNum type="arabicPeriod"/>
            </a:pPr>
            <a:r>
              <a:rPr lang="en-US" dirty="0"/>
              <a:t>Most difficult to break because it is our ego/attitude.</a:t>
            </a:r>
          </a:p>
          <a:p>
            <a:pPr marL="235572" indent="-235572">
              <a:buFont typeface="+mj-lt"/>
              <a:buAutoNum type="arabicPeriod"/>
            </a:pPr>
            <a:r>
              <a:rPr lang="en-US" dirty="0"/>
              <a:t>May not be as apparent to us and requires an openness to introspection and self-awareness that can be difficult for many people.</a:t>
            </a:r>
          </a:p>
          <a:p>
            <a:pPr marL="235572" indent="-235572">
              <a:buFont typeface="+mj-lt"/>
              <a:buAutoNum type="arabicPeriod"/>
            </a:pPr>
            <a:r>
              <a:rPr lang="en-US" dirty="0"/>
              <a:t>Can occur when we are over-confident, having learned and mastered something and then move on to more challenging things and never go back to practice the basics.</a:t>
            </a:r>
          </a:p>
          <a:p>
            <a:pPr marL="706717" lvl="1" indent="-235572">
              <a:buFont typeface="Arial" panose="020B0604020202020204" pitchFamily="34" charset="0"/>
              <a:buChar char="•"/>
            </a:pPr>
            <a:r>
              <a:rPr lang="en-US" dirty="0"/>
              <a:t>A way to combat this is to use checklists and find ways to stay fresh and not fall into muscle-memory.</a:t>
            </a:r>
          </a:p>
          <a:p>
            <a:pPr marL="235572" indent="-235572">
              <a:buFont typeface="+mj-lt"/>
              <a:buAutoNum type="arabicPeriod"/>
            </a:pPr>
            <a:r>
              <a:rPr lang="en-US" dirty="0"/>
              <a:t>When your ego is getting in the way, sometimes you can tell by noticing the words you use.</a:t>
            </a:r>
          </a:p>
          <a:p>
            <a:pPr marL="706717" lvl="1" indent="-235572">
              <a:buFont typeface="Arial" panose="020B0604020202020204" pitchFamily="34" charset="0"/>
              <a:buChar char="•"/>
            </a:pPr>
            <a:r>
              <a:rPr lang="en-US" dirty="0"/>
              <a:t>Pay attention to times you feel a need to correct or contradict someone. Think about why you feel the need to do this and what language/words you use.</a:t>
            </a:r>
          </a:p>
          <a:p>
            <a:pPr marL="706717" lvl="1" indent="-235572">
              <a:buFont typeface="Arial" panose="020B0604020202020204" pitchFamily="34" charset="0"/>
              <a:buChar char="•"/>
            </a:pPr>
            <a:r>
              <a:rPr lang="en-US" dirty="0"/>
              <a:t>Educating/helping someone can be helpful; telling them they are wrong, stupid, or your way is better than theirs should be a huge red flag to check for a mirror halo.</a:t>
            </a:r>
          </a:p>
          <a:p>
            <a:pPr marL="235572" indent="-235572">
              <a:buFont typeface="+mj-lt"/>
              <a:buAutoNum type="arabicPeriod"/>
            </a:pPr>
            <a:r>
              <a:rPr lang="en-US" dirty="0"/>
              <a:t>Storytelling can be a great way to share knowledge/teach, but watch out for over-confidence or ego-building motives in storytelling.</a:t>
            </a:r>
          </a:p>
          <a:p>
            <a:pPr marL="706717" lvl="1" indent="-235572">
              <a:buFont typeface="Arial" panose="020B0604020202020204" pitchFamily="34" charset="0"/>
              <a:buChar char="•"/>
            </a:pPr>
            <a:r>
              <a:rPr lang="en-US" dirty="0"/>
              <a:t>Stories should be told to build rapport or share a lesson learned, not to stroke your own ego or put someone else down.</a:t>
            </a:r>
          </a:p>
          <a:p>
            <a:pPr marL="706717" lvl="1" indent="-235572">
              <a:buFont typeface="Arial" panose="020B0604020202020204" pitchFamily="34" charset="0"/>
              <a:buChar char="•"/>
            </a:pPr>
            <a:r>
              <a:rPr lang="en-US" dirty="0"/>
              <a:t>Sharing experiences in a classroom should never be done as an attempt to one-up someone else or push back your own discomfort or embarrassment. Stop and think about what is really going on.</a:t>
            </a:r>
          </a:p>
        </p:txBody>
      </p:sp>
      <p:sp>
        <p:nvSpPr>
          <p:cNvPr id="4" name="Slide Number Placeholder 3"/>
          <p:cNvSpPr>
            <a:spLocks noGrp="1"/>
          </p:cNvSpPr>
          <p:nvPr>
            <p:ph type="sldNum" sz="quarter" idx="5"/>
          </p:nvPr>
        </p:nvSpPr>
        <p:spPr/>
        <p:txBody>
          <a:bodyPr/>
          <a:lstStyle/>
          <a:p>
            <a:fld id="{329807CD-1D81-4F0B-86FF-34382342B6C9}" type="slidenum">
              <a:rPr lang="en-US" smtClean="0"/>
              <a:t>12</a:t>
            </a:fld>
            <a:endParaRPr lang="en-US"/>
          </a:p>
        </p:txBody>
      </p:sp>
    </p:spTree>
    <p:extLst>
      <p:ext uri="{BB962C8B-B14F-4D97-AF65-F5344CB8AC3E}">
        <p14:creationId xmlns:p14="http://schemas.microsoft.com/office/powerpoint/2010/main" val="414892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Critical Thinking Questions—FOR PARTICIPANTS TO ANSWER</a:t>
            </a:r>
          </a:p>
          <a:p>
            <a:r>
              <a:rPr lang="en-US" b="0" u="none" dirty="0"/>
              <a:t>Allow time for participants to view the questions on the slide.</a:t>
            </a:r>
          </a:p>
          <a:p>
            <a:endParaRPr lang="en-US" b="0" u="none" dirty="0"/>
          </a:p>
          <a:p>
            <a:r>
              <a:rPr lang="en-US" u="sng" dirty="0"/>
              <a:t>Options:</a:t>
            </a:r>
          </a:p>
          <a:p>
            <a:r>
              <a:rPr lang="en-US" u="sng" dirty="0"/>
              <a:t>Options:</a:t>
            </a:r>
          </a:p>
          <a:p>
            <a:pPr marL="235572" indent="-235572">
              <a:buFont typeface="+mj-lt"/>
              <a:buAutoNum type="arabicPeriod"/>
            </a:pPr>
            <a:r>
              <a:rPr lang="en-US" u="none" dirty="0"/>
              <a:t>Pair-Share (Allow participants to turn and talk to one another about one or all of these questions. Monitor discussions by walking around the room. Limit to several minutes.)</a:t>
            </a:r>
          </a:p>
          <a:p>
            <a:pPr marL="235572" indent="-235572">
              <a:buFont typeface="+mj-lt"/>
              <a:buAutoNum type="arabicPeriod"/>
            </a:pPr>
            <a:r>
              <a:rPr lang="en-US" u="none" dirty="0"/>
              <a:t>Volunteers (ask for volunteers to answer/discuss any of these questions. If no volunteers, use prompts or choose one question to ask the group. Try to avoid providing the answers as the goal is to promote critical thinking).</a:t>
            </a:r>
          </a:p>
          <a:p>
            <a:pPr marL="235572" indent="-235572">
              <a:buFont typeface="+mj-lt"/>
              <a:buAutoNum type="arabicPeriod"/>
            </a:pPr>
            <a:r>
              <a:rPr lang="en-US" b="1" u="none" dirty="0"/>
              <a:t>Journal (recommended as this is a very personal topic) </a:t>
            </a:r>
            <a:r>
              <a:rPr lang="en-US" u="none" dirty="0"/>
              <a:t>(encourage participants to write down their thoughts/responses to one or all of these. Limit to several minutes).</a:t>
            </a:r>
          </a:p>
          <a:p>
            <a:pPr marL="235572" indent="-235572">
              <a:buFont typeface="+mj-lt"/>
              <a:buAutoNum type="arabicPeriod"/>
            </a:pPr>
            <a:r>
              <a:rPr lang="en-US" u="none" dirty="0"/>
              <a:t>“Stand, stretch, and think” (especially if the group seems tired or distracted; invite participants to get the blood flowing to promote better brain activity and to stand and stretch for 30 seconds while they think about these questions. After 30 seconds, have them return to their seats.)</a:t>
            </a:r>
          </a:p>
        </p:txBody>
      </p:sp>
      <p:sp>
        <p:nvSpPr>
          <p:cNvPr id="4" name="Slide Number Placeholder 3"/>
          <p:cNvSpPr>
            <a:spLocks noGrp="1"/>
          </p:cNvSpPr>
          <p:nvPr>
            <p:ph type="sldNum" sz="quarter" idx="5"/>
          </p:nvPr>
        </p:nvSpPr>
        <p:spPr/>
        <p:txBody>
          <a:bodyPr/>
          <a:lstStyle/>
          <a:p>
            <a:fld id="{329807CD-1D81-4F0B-86FF-34382342B6C9}" type="slidenum">
              <a:rPr lang="en-US" smtClean="0"/>
              <a:t>13</a:t>
            </a:fld>
            <a:endParaRPr lang="en-US"/>
          </a:p>
        </p:txBody>
      </p:sp>
    </p:spTree>
    <p:extLst>
      <p:ext uri="{BB962C8B-B14F-4D97-AF65-F5344CB8AC3E}">
        <p14:creationId xmlns:p14="http://schemas.microsoft.com/office/powerpoint/2010/main" val="2761367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something like:  “As you may have noticed the themes among the six halos include complacency, assumptions, and communication breakdowns. Being able to identify these challenges and address them can be difficult, whether among peers or in a new environment. This is why there are critical thinking questions with each—you have to start somewhere. Hopefully by promoting critical thinking, we can identify and respond better to halos when we see them.”</a:t>
            </a:r>
          </a:p>
          <a:p>
            <a:endParaRPr lang="en-US" dirty="0"/>
          </a:p>
          <a:p>
            <a:pPr defTabSz="942289"/>
            <a:r>
              <a:rPr lang="en-US" u="sng" dirty="0">
                <a:sym typeface="Wingdings" panose="05000000000000000000" pitchFamily="2" charset="2"/>
              </a:rPr>
              <a:t>Key Points</a:t>
            </a:r>
          </a:p>
          <a:p>
            <a:pPr marL="235572" indent="-235572">
              <a:buFont typeface="+mj-lt"/>
              <a:buAutoNum type="arabicPeriod"/>
            </a:pPr>
            <a:r>
              <a:rPr lang="en-US" dirty="0"/>
              <a:t>Acknowledge that speaking up/responding can be difficult, especially as a student or beginner.</a:t>
            </a:r>
          </a:p>
          <a:p>
            <a:pPr marL="235572" indent="-235572">
              <a:buFont typeface="+mj-lt"/>
              <a:buAutoNum type="arabicPeriod"/>
            </a:pPr>
            <a:r>
              <a:rPr lang="en-US" dirty="0"/>
              <a:t>Provide at least three suggestions/actions for each topic, using the ones listed or others you have come up with:</a:t>
            </a:r>
          </a:p>
          <a:p>
            <a:pPr marL="706717" lvl="1" indent="-235572">
              <a:buFont typeface="Arial" panose="020B0604020202020204" pitchFamily="34" charset="0"/>
              <a:buChar char="•"/>
            </a:pPr>
            <a:r>
              <a:rPr lang="en-US" dirty="0"/>
              <a:t>Breaking Complacency</a:t>
            </a:r>
          </a:p>
          <a:p>
            <a:pPr marL="1177862" lvl="2" indent="-235572">
              <a:buFont typeface="+mj-lt"/>
              <a:buAutoNum type="arabicPeriod"/>
            </a:pPr>
            <a:r>
              <a:rPr lang="en-US" dirty="0"/>
              <a:t>Find a way to break routine or add words to a routine to engage more of your brain when going through it.</a:t>
            </a:r>
          </a:p>
          <a:p>
            <a:pPr marL="1177862" lvl="2" indent="-235572">
              <a:buFont typeface="+mj-lt"/>
              <a:buAutoNum type="arabicPeriod"/>
            </a:pPr>
            <a:r>
              <a:rPr lang="en-US" dirty="0"/>
              <a:t>Use checklists before packing or starting out on an adventure to check yourself.</a:t>
            </a:r>
          </a:p>
          <a:p>
            <a:pPr marL="1177862" lvl="2" indent="-235572">
              <a:buFont typeface="+mj-lt"/>
              <a:buAutoNum type="arabicPeriod"/>
            </a:pPr>
            <a:r>
              <a:rPr lang="en-US" dirty="0"/>
              <a:t>Make a ritual with a piece of clothing or jewelry that you only wear for certain activities and use it to develop a mindset of safety and awareness.</a:t>
            </a:r>
          </a:p>
          <a:p>
            <a:pPr marL="1177862" lvl="2" indent="-235572">
              <a:buFont typeface="+mj-lt"/>
              <a:buAutoNum type="arabicPeriod"/>
            </a:pPr>
            <a:r>
              <a:rPr lang="en-US" dirty="0"/>
              <a:t>Review the halos and questions and discuss them with your friends/colleagues.</a:t>
            </a:r>
          </a:p>
          <a:p>
            <a:pPr marL="706717" lvl="1" indent="-235572">
              <a:buFont typeface="Arial" panose="020B0604020202020204" pitchFamily="34" charset="0"/>
              <a:buChar char="•"/>
            </a:pPr>
            <a:r>
              <a:rPr lang="en-US" dirty="0"/>
              <a:t>Breaking Assumptions</a:t>
            </a:r>
          </a:p>
          <a:p>
            <a:pPr marL="1177862" lvl="2" indent="-235572">
              <a:buFont typeface="+mj-lt"/>
              <a:buAutoNum type="arabicPeriod"/>
            </a:pPr>
            <a:r>
              <a:rPr lang="en-US" dirty="0"/>
              <a:t>Stop and think about the things you say or automatic decisions you make.</a:t>
            </a:r>
          </a:p>
          <a:p>
            <a:pPr marL="1177862" lvl="2" indent="-235572">
              <a:buFont typeface="+mj-lt"/>
              <a:buAutoNum type="arabicPeriod"/>
            </a:pPr>
            <a:r>
              <a:rPr lang="en-US" dirty="0"/>
              <a:t>Be willing to challenge yourself and correct your own assumptions.</a:t>
            </a:r>
          </a:p>
          <a:p>
            <a:pPr marL="1177862" lvl="2" indent="-235572">
              <a:buFont typeface="+mj-lt"/>
              <a:buAutoNum type="arabicPeriod"/>
            </a:pPr>
            <a:r>
              <a:rPr lang="en-US" dirty="0"/>
              <a:t>Solicit feedback from others around you, even if it seems like an obvious decision you are making.</a:t>
            </a:r>
          </a:p>
          <a:p>
            <a:pPr marL="1177862" lvl="2" indent="-235572">
              <a:buFont typeface="+mj-lt"/>
              <a:buAutoNum type="arabicPeriod"/>
            </a:pPr>
            <a:r>
              <a:rPr lang="en-US" dirty="0"/>
              <a:t>Practice humility—apologize if you are wrong and neve be ashamed to admit that you need a refresher or a skills review.</a:t>
            </a:r>
          </a:p>
          <a:p>
            <a:pPr marL="706717" lvl="1" indent="-235572">
              <a:buFont typeface="Arial" panose="020B0604020202020204" pitchFamily="34" charset="0"/>
              <a:buChar char="•"/>
            </a:pPr>
            <a:r>
              <a:rPr lang="en-US" dirty="0"/>
              <a:t>Empowering Communication</a:t>
            </a:r>
          </a:p>
          <a:p>
            <a:pPr marL="1177862" lvl="2" indent="-235572">
              <a:buFont typeface="+mj-lt"/>
              <a:buAutoNum type="arabicPeriod"/>
            </a:pPr>
            <a:r>
              <a:rPr lang="en-US" dirty="0"/>
              <a:t>Always work on your communication skills: know how to actively listen, and work on effectively stating your feelings and thoughts.</a:t>
            </a:r>
          </a:p>
          <a:p>
            <a:pPr marL="1177862" lvl="2" indent="-235572">
              <a:buFont typeface="+mj-lt"/>
              <a:buAutoNum type="arabicPeriod"/>
            </a:pPr>
            <a:r>
              <a:rPr lang="en-US" dirty="0"/>
              <a:t>Try to eliminate judgment words and statements from your communication style and be on the alert for their use with others.</a:t>
            </a:r>
          </a:p>
          <a:p>
            <a:pPr marL="1177862" lvl="2" indent="-235572">
              <a:buFont typeface="+mj-lt"/>
              <a:buAutoNum type="arabicPeriod"/>
            </a:pPr>
            <a:r>
              <a:rPr lang="en-US" dirty="0"/>
              <a:t>Ask for feedback and think about how it is communicated to you. Practice what is helpful for you in how you give feedback to others.</a:t>
            </a:r>
          </a:p>
          <a:p>
            <a:pPr marL="1177862" lvl="2" indent="-235572">
              <a:buFont typeface="+mj-lt"/>
              <a:buAutoNum type="arabicPeriod"/>
            </a:pPr>
            <a:r>
              <a:rPr lang="en-US" dirty="0"/>
              <a:t>Acknowledge feelings/emotions that can get in the way of clear communication. The thinking brain doesn’t operate well when it is overridden by the feeling brain.</a:t>
            </a:r>
          </a:p>
          <a:p>
            <a:pPr marL="235572" indent="-235572">
              <a:buFont typeface="+mj-lt"/>
              <a:buAutoNum type="arabicPeriod"/>
            </a:pPr>
            <a:r>
              <a:rPr lang="en-US" dirty="0"/>
              <a:t>Standing Your Ground </a:t>
            </a:r>
          </a:p>
          <a:p>
            <a:pPr marL="457200" lvl="1" indent="0">
              <a:buFont typeface="+mj-lt"/>
              <a:buNone/>
            </a:pPr>
            <a:r>
              <a:rPr lang="en-US" dirty="0"/>
              <a:t>Say something like: “If you manage to voice your concerns and you are not comfortable with the response, you still have options.”</a:t>
            </a:r>
          </a:p>
          <a:p>
            <a:pPr marL="706717" lvl="1" indent="-235572">
              <a:buFont typeface="+mj-lt"/>
              <a:buAutoNum type="alphaLcPeriod"/>
            </a:pPr>
            <a:r>
              <a:rPr lang="en-US" dirty="0"/>
              <a:t>Ask what options are available.</a:t>
            </a:r>
          </a:p>
          <a:p>
            <a:pPr marL="706717" lvl="1" indent="-235572">
              <a:buFont typeface="+mj-lt"/>
              <a:buAutoNum type="alphaLcPeriod"/>
            </a:pPr>
            <a:r>
              <a:rPr lang="en-US" dirty="0"/>
              <a:t>Call for a timeout, especially if emotions are high or there seems to be pressure to make a quick decision or a sudden action.</a:t>
            </a:r>
          </a:p>
          <a:p>
            <a:pPr marL="706717" lvl="1" indent="-235572">
              <a:buFont typeface="+mj-lt"/>
              <a:buAutoNum type="alphaLcPeriod"/>
            </a:pPr>
            <a:r>
              <a:rPr lang="en-US" dirty="0"/>
              <a:t>Stand your ground—literally. Except in extreme cases of imminent danger, no one has the right to touch you without your consent. </a:t>
            </a:r>
          </a:p>
          <a:p>
            <a:pPr marL="706717" lvl="1" indent="-235572">
              <a:buFont typeface="+mj-lt"/>
              <a:buAutoNum type="alphaLcPeriod"/>
            </a:pPr>
            <a:r>
              <a:rPr lang="en-US" dirty="0"/>
              <a:t>Support the person speaking up; be careful that group-think or peer pressure doesn’t stifle their ability to voice a real concern.</a:t>
            </a:r>
          </a:p>
          <a:p>
            <a:pPr marL="235572" indent="-235572">
              <a:buFont typeface="+mj-lt"/>
              <a:buAutoNum type="arabicPeriod"/>
            </a:pPr>
            <a:r>
              <a:rPr lang="en-US" dirty="0"/>
              <a:t>Remember that there are consequences for actions, good and bad. Think through these options and potential situations before they happen. Being prepared and having a plan are important parts of staying safe in any situations.</a:t>
            </a:r>
          </a:p>
          <a:p>
            <a:endParaRPr lang="en-US" dirty="0"/>
          </a:p>
        </p:txBody>
      </p:sp>
      <p:sp>
        <p:nvSpPr>
          <p:cNvPr id="4" name="Slide Number Placeholder 3"/>
          <p:cNvSpPr>
            <a:spLocks noGrp="1"/>
          </p:cNvSpPr>
          <p:nvPr>
            <p:ph type="sldNum" sz="quarter" idx="5"/>
          </p:nvPr>
        </p:nvSpPr>
        <p:spPr/>
        <p:txBody>
          <a:bodyPr/>
          <a:lstStyle/>
          <a:p>
            <a:fld id="{329807CD-1D81-4F0B-86FF-34382342B6C9}" type="slidenum">
              <a:rPr lang="en-US" smtClean="0"/>
              <a:t>14</a:t>
            </a:fld>
            <a:endParaRPr lang="en-US"/>
          </a:p>
        </p:txBody>
      </p:sp>
    </p:spTree>
    <p:extLst>
      <p:ext uri="{BB962C8B-B14F-4D97-AF65-F5344CB8AC3E}">
        <p14:creationId xmlns:p14="http://schemas.microsoft.com/office/powerpoint/2010/main" val="2991913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Conclude the presentation.</a:t>
            </a:r>
          </a:p>
          <a:p>
            <a:endParaRPr lang="en-US" dirty="0"/>
          </a:p>
          <a:p>
            <a:r>
              <a:rPr lang="en-US" dirty="0"/>
              <a:t>Say something like:</a:t>
            </a:r>
          </a:p>
          <a:p>
            <a:r>
              <a:rPr lang="en-US" dirty="0"/>
              <a:t>“Always remember that you are the one more responsible for your own safety. We want to believe that our peers, instructors, and leaders will do the right thing and help us stay as safe as possible, but at the end of the day, it comes down to you. You may feel silly or stupid for speaking up and finding out that you were wrong. It may cause embarrassment or awkwardness within the group and you may not be invited on future outings. But you know what? Those hurt feelings are not what get people killed. If discomfort and embarrassment are keeping you alive, then choose life and have no shame. Sometimes the right options are not the most socially pleasant or acceptable, and that is alright.”</a:t>
            </a:r>
          </a:p>
          <a:p>
            <a:endParaRPr lang="en-US" dirty="0"/>
          </a:p>
          <a:p>
            <a:r>
              <a:rPr lang="en-US" dirty="0"/>
              <a:t>“It’s up to you to break every halo you see.”</a:t>
            </a:r>
          </a:p>
          <a:p>
            <a:endParaRPr lang="en-US" dirty="0"/>
          </a:p>
          <a:p>
            <a:endParaRPr lang="en-US" dirty="0"/>
          </a:p>
          <a:p>
            <a:r>
              <a:rPr lang="en-US" dirty="0"/>
              <a:t>Photo Note:</a:t>
            </a:r>
          </a:p>
          <a:p>
            <a:r>
              <a:rPr lang="en-US" dirty="0"/>
              <a:t>The photo if of the author kneeling at the site where her best </a:t>
            </a:r>
            <a:r>
              <a:rPr lang="en-US"/>
              <a:t>friend fell to his </a:t>
            </a:r>
            <a:r>
              <a:rPr lang="en-US" dirty="0"/>
              <a:t>death, two weeks after the incident. It was taken by one of the research-team members after the investigation was concluded and the author asked for a moment alone to say goodbye.</a:t>
            </a:r>
          </a:p>
        </p:txBody>
      </p:sp>
      <p:sp>
        <p:nvSpPr>
          <p:cNvPr id="4" name="Slide Number Placeholder 3"/>
          <p:cNvSpPr>
            <a:spLocks noGrp="1"/>
          </p:cNvSpPr>
          <p:nvPr>
            <p:ph type="sldNum" sz="quarter" idx="5"/>
          </p:nvPr>
        </p:nvSpPr>
        <p:spPr/>
        <p:txBody>
          <a:bodyPr/>
          <a:lstStyle/>
          <a:p>
            <a:fld id="{329807CD-1D81-4F0B-86FF-34382342B6C9}" type="slidenum">
              <a:rPr lang="en-US" smtClean="0"/>
              <a:t>15</a:t>
            </a:fld>
            <a:endParaRPr lang="en-US"/>
          </a:p>
        </p:txBody>
      </p:sp>
    </p:spTree>
    <p:extLst>
      <p:ext uri="{BB962C8B-B14F-4D97-AF65-F5344CB8AC3E}">
        <p14:creationId xmlns:p14="http://schemas.microsoft.com/office/powerpoint/2010/main" val="152036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something like “This presentation is about confronting complacency, assumptions and communication errors that can occur in the outdoor world. These “thinking traps”</a:t>
            </a:r>
            <a:br>
              <a:rPr lang="en-US" dirty="0"/>
            </a:br>
            <a:r>
              <a:rPr lang="en-US" dirty="0"/>
              <a:t> are described as halos. In this presentation, we are going to look at six types of halos.</a:t>
            </a:r>
          </a:p>
          <a:p>
            <a:r>
              <a:rPr lang="en-US" dirty="0"/>
              <a:t>First, why “halos?” </a:t>
            </a:r>
          </a:p>
          <a:p>
            <a:endParaRPr lang="en-US" dirty="0"/>
          </a:p>
          <a:p>
            <a:r>
              <a:rPr lang="en-US" u="sng" dirty="0">
                <a:sym typeface="Wingdings" panose="05000000000000000000" pitchFamily="2" charset="2"/>
              </a:rPr>
              <a:t>Key Points</a:t>
            </a:r>
          </a:p>
          <a:p>
            <a:pPr marL="235572" indent="-235572">
              <a:buFont typeface="+mj-lt"/>
              <a:buAutoNum type="arabicPeriod"/>
            </a:pPr>
            <a:r>
              <a:rPr lang="en-US" dirty="0">
                <a:sym typeface="Wingdings" panose="05000000000000000000" pitchFamily="2" charset="2"/>
              </a:rPr>
              <a:t>Briefly describe/explain what a halo is (i.e. an angel with a halo)</a:t>
            </a:r>
          </a:p>
          <a:p>
            <a:pPr marL="235572" indent="-235572">
              <a:buFont typeface="+mj-lt"/>
              <a:buAutoNum type="arabicPeriod"/>
            </a:pPr>
            <a:r>
              <a:rPr lang="en-US" dirty="0">
                <a:sym typeface="Wingdings" panose="05000000000000000000" pitchFamily="2" charset="2"/>
              </a:rPr>
              <a:t>Briefly explain Edward Thorndike’s research</a:t>
            </a:r>
          </a:p>
          <a:p>
            <a:pPr marL="706717" lvl="1" indent="-235572">
              <a:buFont typeface="+mj-lt"/>
              <a:buAutoNum type="alphaLcPeriod"/>
            </a:pPr>
            <a:r>
              <a:rPr lang="en-US" dirty="0">
                <a:sym typeface="Wingdings" panose="05000000000000000000" pitchFamily="2" charset="2"/>
              </a:rPr>
              <a:t>Early 1900s</a:t>
            </a:r>
          </a:p>
          <a:p>
            <a:pPr marL="706717" lvl="1" indent="-235572">
              <a:buFont typeface="+mj-lt"/>
              <a:buAutoNum type="alphaLcPeriod"/>
            </a:pPr>
            <a:r>
              <a:rPr lang="en-US" dirty="0">
                <a:sym typeface="Wingdings" panose="05000000000000000000" pitchFamily="2" charset="2"/>
              </a:rPr>
              <a:t>Documented the “mental shortcuts” our brains use</a:t>
            </a:r>
          </a:p>
          <a:p>
            <a:pPr marL="706717" lvl="1" indent="-235572">
              <a:buFont typeface="+mj-lt"/>
              <a:buAutoNum type="alphaLcPeriod"/>
            </a:pPr>
            <a:r>
              <a:rPr lang="en-US" dirty="0">
                <a:sym typeface="Wingdings" panose="05000000000000000000" pitchFamily="2" charset="2"/>
              </a:rPr>
              <a:t>Thorndike documented the presence of the halo effect in how military officers formed judgments about new soldiers. He watched as the first impression an officer had of a new soldier tended to carry forward into how they rated the soldiers overall.</a:t>
            </a:r>
          </a:p>
          <a:p>
            <a:pPr marL="706717" lvl="1" indent="-235572">
              <a:buFont typeface="+mj-lt"/>
              <a:buAutoNum type="alphaLcPeriod"/>
            </a:pPr>
            <a:r>
              <a:rPr lang="en-US" dirty="0">
                <a:sym typeface="Wingdings" panose="05000000000000000000" pitchFamily="2" charset="2"/>
              </a:rPr>
              <a:t>Positive first impressions gave the soldier a “positive glow” or a halo of overall goodness.</a:t>
            </a:r>
          </a:p>
          <a:p>
            <a:pPr marL="706717" lvl="1" indent="-235572">
              <a:buFont typeface="+mj-lt"/>
              <a:buAutoNum type="alphaLcPeriod"/>
            </a:pPr>
            <a:r>
              <a:rPr lang="en-US" dirty="0">
                <a:sym typeface="Wingdings" panose="05000000000000000000" pitchFamily="2" charset="2"/>
              </a:rPr>
              <a:t>Conclusion: our brains are wired to accept judgements largely based on our first impressions.</a:t>
            </a:r>
          </a:p>
          <a:p>
            <a:pPr marL="235572" indent="-235572">
              <a:buFont typeface="+mj-lt"/>
              <a:buAutoNum type="arabicPeriod"/>
            </a:pPr>
            <a:r>
              <a:rPr lang="en-US" dirty="0">
                <a:sym typeface="Wingdings" panose="05000000000000000000" pitchFamily="2" charset="2"/>
              </a:rPr>
              <a:t>Briefly talk about Ian McCammon</a:t>
            </a:r>
          </a:p>
          <a:p>
            <a:pPr marL="706717" lvl="1" indent="-235572">
              <a:buFont typeface="+mj-lt"/>
              <a:buAutoNum type="alphaLcPeriod"/>
            </a:pPr>
            <a:r>
              <a:rPr lang="en-US" dirty="0">
                <a:sym typeface="Wingdings" panose="05000000000000000000" pitchFamily="2" charset="2"/>
              </a:rPr>
              <a:t>Early 2000s</a:t>
            </a:r>
          </a:p>
          <a:p>
            <a:pPr marL="706717" lvl="1" indent="-235572">
              <a:buFont typeface="+mj-lt"/>
              <a:buAutoNum type="alphaLcPeriod"/>
            </a:pPr>
            <a:r>
              <a:rPr lang="en-US" dirty="0">
                <a:sym typeface="Wingdings" panose="05000000000000000000" pitchFamily="2" charset="2"/>
              </a:rPr>
              <a:t>National Outdoor Leadership School (NOLS) instructor</a:t>
            </a:r>
          </a:p>
          <a:p>
            <a:pPr marL="706717" lvl="1" indent="-235572">
              <a:buFont typeface="+mj-lt"/>
              <a:buAutoNum type="alphaLcPeriod"/>
            </a:pPr>
            <a:r>
              <a:rPr lang="en-US" dirty="0">
                <a:sym typeface="Wingdings" panose="05000000000000000000" pitchFamily="2" charset="2"/>
              </a:rPr>
              <a:t>Looked at 30 years’ worth of avalanche incidents and found several common themes.</a:t>
            </a:r>
          </a:p>
          <a:p>
            <a:pPr marL="706717" lvl="1" indent="-235572">
              <a:buFont typeface="+mj-lt"/>
              <a:buAutoNum type="alphaLcPeriod"/>
            </a:pPr>
            <a:r>
              <a:rPr lang="en-US" dirty="0">
                <a:sym typeface="Wingdings" panose="05000000000000000000" pitchFamily="2" charset="2"/>
              </a:rPr>
              <a:t>These themes began to be included in avalanche education. One theme: the expert halo.</a:t>
            </a:r>
          </a:p>
          <a:p>
            <a:pPr marL="1177862" lvl="2" indent="-235572">
              <a:buFont typeface="+mj-lt"/>
              <a:buAutoNum type="arabicPeriod"/>
            </a:pPr>
            <a:r>
              <a:rPr lang="en-US" dirty="0">
                <a:sym typeface="Wingdings" panose="05000000000000000000" pitchFamily="2" charset="2"/>
              </a:rPr>
              <a:t>Tends to impact novices/beginners.</a:t>
            </a:r>
          </a:p>
          <a:p>
            <a:pPr marL="1177862" lvl="2" indent="-235572">
              <a:buFont typeface="+mj-lt"/>
              <a:buAutoNum type="arabicPeriod"/>
            </a:pPr>
            <a:r>
              <a:rPr lang="en-US" dirty="0">
                <a:sym typeface="Wingdings" panose="05000000000000000000" pitchFamily="2" charset="2"/>
              </a:rPr>
              <a:t>Refers to the tendency to not speak up for yourself due to your own lack of experience.</a:t>
            </a:r>
          </a:p>
          <a:p>
            <a:pPr marL="1177862" lvl="2" indent="-235572">
              <a:buFont typeface="+mj-lt"/>
              <a:buAutoNum type="arabicPeriod"/>
            </a:pPr>
            <a:r>
              <a:rPr lang="en-US" dirty="0">
                <a:sym typeface="Wingdings" panose="05000000000000000000" pitchFamily="2" charset="2"/>
              </a:rPr>
              <a:t>Idea of putting a halo of perfection over the “expert” in the group.</a:t>
            </a:r>
          </a:p>
          <a:p>
            <a:endParaRPr lang="en-US" dirty="0"/>
          </a:p>
        </p:txBody>
      </p:sp>
      <p:sp>
        <p:nvSpPr>
          <p:cNvPr id="4" name="Slide Number Placeholder 3"/>
          <p:cNvSpPr>
            <a:spLocks noGrp="1"/>
          </p:cNvSpPr>
          <p:nvPr>
            <p:ph type="sldNum" sz="quarter" idx="5"/>
          </p:nvPr>
        </p:nvSpPr>
        <p:spPr/>
        <p:txBody>
          <a:bodyPr/>
          <a:lstStyle/>
          <a:p>
            <a:fld id="{329807CD-1D81-4F0B-86FF-34382342B6C9}" type="slidenum">
              <a:rPr lang="en-US" smtClean="0"/>
              <a:t>2</a:t>
            </a:fld>
            <a:endParaRPr lang="en-US"/>
          </a:p>
        </p:txBody>
      </p:sp>
    </p:spTree>
    <p:extLst>
      <p:ext uri="{BB962C8B-B14F-4D97-AF65-F5344CB8AC3E}">
        <p14:creationId xmlns:p14="http://schemas.microsoft.com/office/powerpoint/2010/main" val="40323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u="sng" dirty="0">
                <a:sym typeface="Wingdings" panose="05000000000000000000" pitchFamily="2" charset="2"/>
              </a:rPr>
              <a:t>Key Points</a:t>
            </a:r>
          </a:p>
          <a:p>
            <a:pPr marL="235572" indent="-235572">
              <a:buFont typeface="+mj-lt"/>
              <a:buAutoNum type="arabicPeriod"/>
            </a:pPr>
            <a:r>
              <a:rPr lang="en-US" dirty="0"/>
              <a:t>The goal of Breaking the Halo is to help prevent more accidents/tragedies.</a:t>
            </a:r>
          </a:p>
          <a:p>
            <a:pPr marL="235572" indent="-235572">
              <a:buFont typeface="+mj-lt"/>
              <a:buAutoNum type="arabicPeriod"/>
            </a:pPr>
            <a:r>
              <a:rPr lang="en-US" dirty="0"/>
              <a:t>How we can do this in outdoor education:</a:t>
            </a:r>
          </a:p>
          <a:p>
            <a:pPr marL="706717" lvl="1" indent="-235572">
              <a:buFont typeface="Arial" panose="020B0604020202020204" pitchFamily="34" charset="0"/>
              <a:buChar char="•"/>
            </a:pPr>
            <a:r>
              <a:rPr lang="en-US" dirty="0"/>
              <a:t>Simplifying the discussions and terms around thinking errors and common mistakes.</a:t>
            </a:r>
          </a:p>
          <a:p>
            <a:pPr marL="706717" lvl="1" indent="-235572">
              <a:buFont typeface="Arial" panose="020B0604020202020204" pitchFamily="34" charset="0"/>
              <a:buChar char="•"/>
            </a:pPr>
            <a:r>
              <a:rPr lang="en-US" dirty="0"/>
              <a:t>Talk about halos everywhere, not just in avalanche awareness.</a:t>
            </a:r>
          </a:p>
          <a:p>
            <a:pPr marL="706717" lvl="1" indent="-235572">
              <a:buFont typeface="Arial" panose="020B0604020202020204" pitchFamily="34" charset="0"/>
              <a:buChar char="•"/>
            </a:pPr>
            <a:r>
              <a:rPr lang="en-US" dirty="0"/>
              <a:t>Encourage critical thinking with specific examples and questions.</a:t>
            </a:r>
          </a:p>
          <a:p>
            <a:pPr marL="706717" lvl="1" indent="-235572">
              <a:buFont typeface="Arial" panose="020B0604020202020204" pitchFamily="34" charset="0"/>
              <a:buChar char="•"/>
            </a:pPr>
            <a:r>
              <a:rPr lang="en-US" dirty="0"/>
              <a:t>Provide action steps and the tools for students to make decisions.</a:t>
            </a:r>
          </a:p>
        </p:txBody>
      </p:sp>
      <p:sp>
        <p:nvSpPr>
          <p:cNvPr id="4" name="Slide Number Placeholder 3"/>
          <p:cNvSpPr>
            <a:spLocks noGrp="1"/>
          </p:cNvSpPr>
          <p:nvPr>
            <p:ph type="sldNum" sz="quarter" idx="5"/>
          </p:nvPr>
        </p:nvSpPr>
        <p:spPr/>
        <p:txBody>
          <a:bodyPr/>
          <a:lstStyle/>
          <a:p>
            <a:fld id="{329807CD-1D81-4F0B-86FF-34382342B6C9}" type="slidenum">
              <a:rPr lang="en-US" smtClean="0"/>
              <a:t>3</a:t>
            </a:fld>
            <a:endParaRPr lang="en-US"/>
          </a:p>
        </p:txBody>
      </p:sp>
    </p:spTree>
    <p:extLst>
      <p:ext uri="{BB962C8B-B14F-4D97-AF65-F5344CB8AC3E}">
        <p14:creationId xmlns:p14="http://schemas.microsoft.com/office/powerpoint/2010/main" val="87934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u="sng" dirty="0">
                <a:sym typeface="Wingdings" panose="05000000000000000000" pitchFamily="2" charset="2"/>
              </a:rPr>
              <a:t>Key Points</a:t>
            </a:r>
          </a:p>
          <a:p>
            <a:pPr marL="235572" indent="-235572">
              <a:buFont typeface="+mj-lt"/>
              <a:buAutoNum type="arabicPeriod"/>
            </a:pPr>
            <a:r>
              <a:rPr lang="en-US" dirty="0"/>
              <a:t>Similar to McCammon’s “expert halo”</a:t>
            </a:r>
          </a:p>
          <a:p>
            <a:pPr marL="235572" indent="-235572">
              <a:buFont typeface="+mj-lt"/>
              <a:buAutoNum type="arabicPeriod"/>
            </a:pPr>
            <a:r>
              <a:rPr lang="en-US" dirty="0"/>
              <a:t>Leaders can be formally appointed or can emerge in leader roles without an official title.</a:t>
            </a:r>
          </a:p>
          <a:p>
            <a:pPr marL="235572" indent="-235572">
              <a:buFont typeface="+mj-lt"/>
              <a:buAutoNum type="arabicPeriod"/>
            </a:pPr>
            <a:r>
              <a:rPr lang="en-US" dirty="0"/>
              <a:t>In a classroom, instructors/mentors/leaders have authority based on their role.</a:t>
            </a:r>
          </a:p>
          <a:p>
            <a:pPr marL="235572" indent="-235572">
              <a:buFont typeface="+mj-lt"/>
              <a:buAutoNum type="arabicPeriod"/>
            </a:pPr>
            <a:r>
              <a:rPr lang="en-US" dirty="0"/>
              <a:t>Seeing someone’s expertise/skill in one area might translate to assumptions about their skills in another area.</a:t>
            </a:r>
          </a:p>
          <a:p>
            <a:pPr marL="235572" indent="-235572">
              <a:buFont typeface="+mj-lt"/>
              <a:buAutoNum type="arabicPeriod"/>
            </a:pPr>
            <a:r>
              <a:rPr lang="en-US" dirty="0"/>
              <a:t>This can happen with mentors and peer-groups, not just course instructors.</a:t>
            </a:r>
          </a:p>
        </p:txBody>
      </p:sp>
      <p:sp>
        <p:nvSpPr>
          <p:cNvPr id="4" name="Slide Number Placeholder 3"/>
          <p:cNvSpPr>
            <a:spLocks noGrp="1"/>
          </p:cNvSpPr>
          <p:nvPr>
            <p:ph type="sldNum" sz="quarter" idx="5"/>
          </p:nvPr>
        </p:nvSpPr>
        <p:spPr/>
        <p:txBody>
          <a:bodyPr/>
          <a:lstStyle/>
          <a:p>
            <a:fld id="{329807CD-1D81-4F0B-86FF-34382342B6C9}" type="slidenum">
              <a:rPr lang="en-US" smtClean="0"/>
              <a:t>4</a:t>
            </a:fld>
            <a:endParaRPr lang="en-US"/>
          </a:p>
        </p:txBody>
      </p:sp>
    </p:spTree>
    <p:extLst>
      <p:ext uri="{BB962C8B-B14F-4D97-AF65-F5344CB8AC3E}">
        <p14:creationId xmlns:p14="http://schemas.microsoft.com/office/powerpoint/2010/main" val="325834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Critical Thinking Questions—FOR PARTICIPANTS TO ANSWER</a:t>
            </a:r>
          </a:p>
          <a:p>
            <a:r>
              <a:rPr lang="en-US" b="0" u="none" dirty="0"/>
              <a:t>Allow time for participants to view the questions on the slide.</a:t>
            </a:r>
          </a:p>
          <a:p>
            <a:endParaRPr lang="en-US" b="0" u="none" dirty="0"/>
          </a:p>
          <a:p>
            <a:r>
              <a:rPr lang="en-US" u="sng" dirty="0"/>
              <a:t>Options:</a:t>
            </a:r>
          </a:p>
          <a:p>
            <a:pPr marL="235572" indent="-235572">
              <a:buFont typeface="+mj-lt"/>
              <a:buAutoNum type="arabicPeriod"/>
            </a:pPr>
            <a:r>
              <a:rPr lang="en-US" b="1" u="none" dirty="0"/>
              <a:t>Pair-Share (recommended for the first one to build rapport/comfort for the participants)</a:t>
            </a:r>
            <a:r>
              <a:rPr lang="en-US" u="none" dirty="0"/>
              <a:t>. (Allow participants to turn and talk to one another about one or all of these questions. Monitor discussions by walking around the room. Limit to several minutes.)</a:t>
            </a:r>
          </a:p>
          <a:p>
            <a:pPr marL="235572" indent="-235572">
              <a:buFont typeface="+mj-lt"/>
              <a:buAutoNum type="arabicPeriod"/>
            </a:pPr>
            <a:r>
              <a:rPr lang="en-US" u="none" dirty="0"/>
              <a:t>Volunteers (ask for volunteers to answer/discuss any of these questions. If no volunteers, use prompts or choose one question to ask the group. Try to avoid providing the answers as the goal is to promote critical thinking).</a:t>
            </a:r>
          </a:p>
          <a:p>
            <a:pPr marL="235572" indent="-235572">
              <a:buFont typeface="+mj-lt"/>
              <a:buAutoNum type="arabicPeriod"/>
            </a:pPr>
            <a:r>
              <a:rPr lang="en-US" u="none" dirty="0"/>
              <a:t>Journal (encourage participants to write down their thoughts/responses to one or all of these. Limit to several minutes).</a:t>
            </a:r>
          </a:p>
          <a:p>
            <a:pPr marL="235572" indent="-235572">
              <a:buFont typeface="+mj-lt"/>
              <a:buAutoNum type="arabicPeriod"/>
            </a:pPr>
            <a:r>
              <a:rPr lang="en-US" u="none" dirty="0"/>
              <a:t>“Stand, stretch, and think” (especially if the group seems tired or distracted; invite participants to get the blood flowing to promote better brain activity and to stand and stretch for 30 seconds while they think about these questions. After 30 seconds, have them return to their seats.)</a:t>
            </a:r>
          </a:p>
        </p:txBody>
      </p:sp>
      <p:sp>
        <p:nvSpPr>
          <p:cNvPr id="4" name="Slide Number Placeholder 3"/>
          <p:cNvSpPr>
            <a:spLocks noGrp="1"/>
          </p:cNvSpPr>
          <p:nvPr>
            <p:ph type="sldNum" sz="quarter" idx="5"/>
          </p:nvPr>
        </p:nvSpPr>
        <p:spPr/>
        <p:txBody>
          <a:bodyPr/>
          <a:lstStyle/>
          <a:p>
            <a:fld id="{329807CD-1D81-4F0B-86FF-34382342B6C9}" type="slidenum">
              <a:rPr lang="en-US" smtClean="0"/>
              <a:t>5</a:t>
            </a:fld>
            <a:endParaRPr lang="en-US"/>
          </a:p>
        </p:txBody>
      </p:sp>
    </p:spTree>
    <p:extLst>
      <p:ext uri="{BB962C8B-B14F-4D97-AF65-F5344CB8AC3E}">
        <p14:creationId xmlns:p14="http://schemas.microsoft.com/office/powerpoint/2010/main" val="378570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u="sng" dirty="0">
                <a:sym typeface="Wingdings" panose="05000000000000000000" pitchFamily="2" charset="2"/>
              </a:rPr>
              <a:t>Key Points</a:t>
            </a:r>
          </a:p>
          <a:p>
            <a:pPr marL="235572" indent="-235572">
              <a:buFont typeface="+mj-lt"/>
              <a:buAutoNum type="arabicPeriod"/>
            </a:pPr>
            <a:r>
              <a:rPr lang="en-US" dirty="0"/>
              <a:t>Most familiar in civilian world from the Scouts (1900s) awarding merit badges and patches for achievements.</a:t>
            </a:r>
          </a:p>
          <a:p>
            <a:pPr marL="235572" indent="-235572">
              <a:buFont typeface="+mj-lt"/>
              <a:buAutoNum type="arabicPeriod"/>
            </a:pPr>
            <a:r>
              <a:rPr lang="en-US" dirty="0"/>
              <a:t>A “badge” isn’t a problem; the risks are in the implications and assumptions behind badges.</a:t>
            </a:r>
          </a:p>
          <a:p>
            <a:pPr marL="235572" indent="-235572">
              <a:buFont typeface="+mj-lt"/>
              <a:buAutoNum type="arabicPeriod"/>
            </a:pPr>
            <a:r>
              <a:rPr lang="en-US" dirty="0"/>
              <a:t>There is also a danger when someone is seeking a checkmark or a new badge and does not share their motives/reasons for choosing certain activities or routes with others involved.</a:t>
            </a:r>
          </a:p>
          <a:p>
            <a:pPr marL="171450" indent="-171450">
              <a:buFont typeface="Arial" panose="020B0604020202020204" pitchFamily="34" charset="0"/>
              <a:buChar char="•"/>
            </a:pPr>
            <a:r>
              <a:rPr lang="en-US" dirty="0"/>
              <a:t>Incentives for pushing boundaries.</a:t>
            </a:r>
          </a:p>
          <a:p>
            <a:pPr marL="706717" lvl="1" indent="-235572">
              <a:buFont typeface="+mj-lt"/>
              <a:buAutoNum type="arabicPeriod"/>
            </a:pPr>
            <a:r>
              <a:rPr lang="en-US" dirty="0"/>
              <a:t>Constantly pushing beyond the boundaries of “possible” exposes us to unknown risks.</a:t>
            </a:r>
          </a:p>
          <a:p>
            <a:pPr marL="706717" lvl="1" indent="-235572">
              <a:buFont typeface="+mj-lt"/>
              <a:buAutoNum type="arabicPeriod"/>
            </a:pPr>
            <a:r>
              <a:rPr lang="en-US" dirty="0"/>
              <a:t>Once a new record is set, mentality may shift from “it can’t be done” to “if they can do it, so can I.”</a:t>
            </a:r>
          </a:p>
          <a:p>
            <a:pPr marL="235572" indent="-235572">
              <a:buFont typeface="Arial" panose="020B0604020202020204" pitchFamily="34" charset="0"/>
              <a:buChar char="•"/>
            </a:pPr>
            <a:r>
              <a:rPr lang="en-US" dirty="0"/>
              <a:t>Gambler’s Fallacy</a:t>
            </a:r>
          </a:p>
          <a:p>
            <a:pPr marL="706717" lvl="1" indent="-235572">
              <a:buFont typeface="+mj-lt"/>
              <a:buAutoNum type="arabicPeriod"/>
            </a:pPr>
            <a:r>
              <a:rPr lang="en-US" dirty="0"/>
              <a:t>We may inaccurately predict our success based on the past successes of others.</a:t>
            </a:r>
          </a:p>
          <a:p>
            <a:pPr marL="706717" lvl="1" indent="-235572">
              <a:buFont typeface="+mj-lt"/>
              <a:buAutoNum type="arabicPeriod"/>
            </a:pPr>
            <a:r>
              <a:rPr lang="en-US" dirty="0"/>
              <a:t>Belief that luck has a pattern and the universe will even itself out after successive attempts or after others have been unlucky.</a:t>
            </a:r>
          </a:p>
          <a:p>
            <a:pPr marL="706717" lvl="1" indent="-235572">
              <a:buFont typeface="+mj-lt"/>
              <a:buAutoNum type="arabicPeriod"/>
            </a:pPr>
            <a:r>
              <a:rPr lang="en-US" dirty="0"/>
              <a:t>Lists and goals are great but each item on the list must be viewed as its own set of challenges/risks.</a:t>
            </a:r>
          </a:p>
          <a:p>
            <a:pPr marL="235572" indent="-235572">
              <a:buFont typeface="Arial" panose="020B0604020202020204" pitchFamily="34" charset="0"/>
              <a:buChar char="•"/>
            </a:pPr>
            <a:r>
              <a:rPr lang="en-US" dirty="0"/>
              <a:t>The Trophy Case</a:t>
            </a:r>
          </a:p>
          <a:p>
            <a:pPr marL="706717" lvl="1" indent="-235572">
              <a:buFont typeface="+mj-lt"/>
              <a:buAutoNum type="arabicPeriod"/>
            </a:pPr>
            <a:r>
              <a:rPr lang="en-US" dirty="0"/>
              <a:t>Seeing the badges others have earned can blind us to their current status/skills.</a:t>
            </a:r>
          </a:p>
          <a:p>
            <a:pPr marL="706717" lvl="1" indent="-235572">
              <a:buFont typeface="+mj-lt"/>
              <a:buAutoNum type="arabicPeriod"/>
            </a:pPr>
            <a:r>
              <a:rPr lang="en-US" dirty="0"/>
              <a:t>We may assume we know what was put into achieving the badge (time, effort, dedication, etc.) but not know for sure.</a:t>
            </a:r>
          </a:p>
        </p:txBody>
      </p:sp>
      <p:sp>
        <p:nvSpPr>
          <p:cNvPr id="4" name="Slide Number Placeholder 3"/>
          <p:cNvSpPr>
            <a:spLocks noGrp="1"/>
          </p:cNvSpPr>
          <p:nvPr>
            <p:ph type="sldNum" sz="quarter" idx="5"/>
          </p:nvPr>
        </p:nvSpPr>
        <p:spPr/>
        <p:txBody>
          <a:bodyPr/>
          <a:lstStyle/>
          <a:p>
            <a:fld id="{329807CD-1D81-4F0B-86FF-34382342B6C9}" type="slidenum">
              <a:rPr lang="en-US" smtClean="0"/>
              <a:t>6</a:t>
            </a:fld>
            <a:endParaRPr lang="en-US"/>
          </a:p>
        </p:txBody>
      </p:sp>
    </p:spTree>
    <p:extLst>
      <p:ext uri="{BB962C8B-B14F-4D97-AF65-F5344CB8AC3E}">
        <p14:creationId xmlns:p14="http://schemas.microsoft.com/office/powerpoint/2010/main" val="328381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Critical Thinking Questions—FOR PARTICIPANTS TO ANSWER</a:t>
            </a:r>
          </a:p>
          <a:p>
            <a:r>
              <a:rPr lang="en-US" b="0" u="none" dirty="0"/>
              <a:t>Allow time for participants to view the questions on the slide.</a:t>
            </a:r>
          </a:p>
          <a:p>
            <a:endParaRPr lang="en-US" b="0" u="none" dirty="0"/>
          </a:p>
          <a:p>
            <a:r>
              <a:rPr lang="en-US" u="sng" dirty="0"/>
              <a:t>Options:</a:t>
            </a:r>
          </a:p>
          <a:p>
            <a:pPr marL="235572" indent="-235572">
              <a:buFont typeface="+mj-lt"/>
              <a:buAutoNum type="arabicPeriod"/>
            </a:pPr>
            <a:r>
              <a:rPr lang="en-US" u="none" dirty="0"/>
              <a:t>Pair-Share (Allow participants to turn and talk to one another about one or all of these questions. Monitor discussions by walking around the room. Limit to several minutes.)</a:t>
            </a:r>
          </a:p>
          <a:p>
            <a:pPr marL="235572" indent="-235572">
              <a:buFont typeface="+mj-lt"/>
              <a:buAutoNum type="arabicPeriod"/>
            </a:pPr>
            <a:r>
              <a:rPr lang="en-US" u="none" dirty="0"/>
              <a:t>Volunteers (ask for volunteers to answer/discuss any of these questions. If no volunteers, use prompts or choose one question to ask the group. Try to avoid providing the answers as the goal is to promote critical thinking).</a:t>
            </a:r>
          </a:p>
          <a:p>
            <a:pPr marL="235572" indent="-235572">
              <a:buFont typeface="+mj-lt"/>
              <a:buAutoNum type="arabicPeriod"/>
            </a:pPr>
            <a:r>
              <a:rPr lang="en-US" u="none" dirty="0"/>
              <a:t>Journal (encourage participants to write down their thoughts/responses to one or all of these. Limit to several minutes).</a:t>
            </a:r>
          </a:p>
          <a:p>
            <a:pPr marL="235572" indent="-235572">
              <a:buFont typeface="+mj-lt"/>
              <a:buAutoNum type="arabicPeriod"/>
            </a:pPr>
            <a:r>
              <a:rPr lang="en-US" u="none" dirty="0"/>
              <a:t>“Stand, stretch, and think” (especially if the group seems tired or distracted; invite participants to get the blood flowing to promote better brain activity and to stand and stretch for 30 seconds while they think about these questions. After 30 seconds, have them return to their seats.)</a:t>
            </a:r>
          </a:p>
        </p:txBody>
      </p:sp>
      <p:sp>
        <p:nvSpPr>
          <p:cNvPr id="4" name="Slide Number Placeholder 3"/>
          <p:cNvSpPr>
            <a:spLocks noGrp="1"/>
          </p:cNvSpPr>
          <p:nvPr>
            <p:ph type="sldNum" sz="quarter" idx="5"/>
          </p:nvPr>
        </p:nvSpPr>
        <p:spPr/>
        <p:txBody>
          <a:bodyPr/>
          <a:lstStyle/>
          <a:p>
            <a:fld id="{329807CD-1D81-4F0B-86FF-34382342B6C9}" type="slidenum">
              <a:rPr lang="en-US" smtClean="0"/>
              <a:t>7</a:t>
            </a:fld>
            <a:endParaRPr lang="en-US"/>
          </a:p>
        </p:txBody>
      </p:sp>
    </p:spTree>
    <p:extLst>
      <p:ext uri="{BB962C8B-B14F-4D97-AF65-F5344CB8AC3E}">
        <p14:creationId xmlns:p14="http://schemas.microsoft.com/office/powerpoint/2010/main" val="192729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u="sng" dirty="0">
                <a:sym typeface="Wingdings" panose="05000000000000000000" pitchFamily="2" charset="2"/>
              </a:rPr>
              <a:t>Key Points</a:t>
            </a:r>
          </a:p>
          <a:p>
            <a:pPr marL="235572" indent="-235572">
              <a:buFont typeface="+mj-lt"/>
              <a:buAutoNum type="arabicPeriod"/>
            </a:pPr>
            <a:r>
              <a:rPr lang="en-US" dirty="0"/>
              <a:t>Define cairns (piles of stones built as memorials or landmarks; often used to mark routes/trails in the outdoors).</a:t>
            </a:r>
          </a:p>
          <a:p>
            <a:pPr marL="235572" indent="-235572">
              <a:buFont typeface="+mj-lt"/>
              <a:buAutoNum type="arabicPeriod"/>
            </a:pPr>
            <a:r>
              <a:rPr lang="en-US" dirty="0"/>
              <a:t>Using cairns or any trails/markings comes with several assumptions:</a:t>
            </a:r>
          </a:p>
          <a:p>
            <a:pPr marL="706717" lvl="1" indent="-235572">
              <a:buFont typeface="+mj-lt"/>
              <a:buAutoNum type="alphaLcPeriod"/>
            </a:pPr>
            <a:r>
              <a:rPr lang="en-US" dirty="0"/>
              <a:t>We assume that someone put them there.</a:t>
            </a:r>
          </a:p>
          <a:p>
            <a:pPr marL="706717" lvl="1" indent="-235572">
              <a:buFont typeface="+mj-lt"/>
              <a:buAutoNum type="alphaLcPeriod"/>
            </a:pPr>
            <a:r>
              <a:rPr lang="en-US" dirty="0"/>
              <a:t>We assume the person who put them there knew where they were at and where they were going.</a:t>
            </a:r>
          </a:p>
          <a:p>
            <a:pPr marL="706717" lvl="1" indent="-235572">
              <a:buFont typeface="+mj-lt"/>
              <a:buAutoNum type="alphaLcPeriod"/>
            </a:pPr>
            <a:r>
              <a:rPr lang="en-US" dirty="0"/>
              <a:t>We assume that the trail we are on takes us where we intend to go.</a:t>
            </a:r>
          </a:p>
          <a:p>
            <a:pPr marL="235572" indent="-235572">
              <a:buFont typeface="+mj-lt"/>
              <a:buAutoNum type="arabicPeriod"/>
            </a:pPr>
            <a:r>
              <a:rPr lang="en-US" dirty="0"/>
              <a:t>Illustrate with a story (you may use Retracing Their Steps or Cairns in the Snow from the book, or share one of your own that highlights inaccurate assumptions about navigating/following a trail. The point of the story should be that assumptions can lead to mistakes, even among the most experienced or well-meaning people).</a:t>
            </a:r>
          </a:p>
        </p:txBody>
      </p:sp>
      <p:sp>
        <p:nvSpPr>
          <p:cNvPr id="4" name="Slide Number Placeholder 3"/>
          <p:cNvSpPr>
            <a:spLocks noGrp="1"/>
          </p:cNvSpPr>
          <p:nvPr>
            <p:ph type="sldNum" sz="quarter" idx="5"/>
          </p:nvPr>
        </p:nvSpPr>
        <p:spPr/>
        <p:txBody>
          <a:bodyPr/>
          <a:lstStyle/>
          <a:p>
            <a:fld id="{329807CD-1D81-4F0B-86FF-34382342B6C9}" type="slidenum">
              <a:rPr lang="en-US" smtClean="0"/>
              <a:t>8</a:t>
            </a:fld>
            <a:endParaRPr lang="en-US"/>
          </a:p>
        </p:txBody>
      </p:sp>
    </p:spTree>
    <p:extLst>
      <p:ext uri="{BB962C8B-B14F-4D97-AF65-F5344CB8AC3E}">
        <p14:creationId xmlns:p14="http://schemas.microsoft.com/office/powerpoint/2010/main" val="214828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Critical Thinking Questions—FOR PARTICIPANTS TO ANSWER</a:t>
            </a:r>
          </a:p>
          <a:p>
            <a:r>
              <a:rPr lang="en-US" b="0" u="none" dirty="0"/>
              <a:t>Allow time for participants to view the questions on the slide.</a:t>
            </a:r>
          </a:p>
          <a:p>
            <a:endParaRPr lang="en-US" b="0" u="none" dirty="0"/>
          </a:p>
          <a:p>
            <a:r>
              <a:rPr lang="en-US" u="sng" dirty="0"/>
              <a:t>Options:</a:t>
            </a:r>
          </a:p>
          <a:p>
            <a:pPr marL="235572" indent="-235572">
              <a:buFont typeface="+mj-lt"/>
              <a:buAutoNum type="arabicPeriod"/>
            </a:pPr>
            <a:r>
              <a:rPr lang="en-US" u="none" dirty="0"/>
              <a:t>Pair-Share (Allow participants to turn and talk to one another about one or all of these questions. Monitor discussions by walking around the room. Limit to several minutes.)</a:t>
            </a:r>
          </a:p>
          <a:p>
            <a:pPr marL="235572" indent="-235572">
              <a:buFont typeface="+mj-lt"/>
              <a:buAutoNum type="arabicPeriod"/>
            </a:pPr>
            <a:r>
              <a:rPr lang="en-US" u="none" dirty="0"/>
              <a:t>Volunteers (ask for volunteers to answer/discuss any of these questions. If no volunteers, use prompts or choose one question to ask the group. Try to avoid providing the answers as the goal is to promote critical thinking).</a:t>
            </a:r>
          </a:p>
          <a:p>
            <a:pPr marL="235572" indent="-235572">
              <a:buFont typeface="+mj-lt"/>
              <a:buAutoNum type="arabicPeriod"/>
            </a:pPr>
            <a:r>
              <a:rPr lang="en-US" u="none" dirty="0"/>
              <a:t>Journal (encourage participants to write down their thoughts/responses to one or all of these. Limit to several minutes).</a:t>
            </a:r>
          </a:p>
          <a:p>
            <a:pPr marL="235572" indent="-235572">
              <a:buFont typeface="+mj-lt"/>
              <a:buAutoNum type="arabicPeriod"/>
            </a:pPr>
            <a:r>
              <a:rPr lang="en-US" u="none" dirty="0"/>
              <a:t>“Stand, stretch, and think” (especially if the group seems tired or distracted; invite participants to get the blood flowing to promote better brain activity and to stand and stretch for 30 seconds while they think about these questions. After 30 seconds, have them return to their seats.)</a:t>
            </a:r>
          </a:p>
        </p:txBody>
      </p:sp>
      <p:sp>
        <p:nvSpPr>
          <p:cNvPr id="4" name="Slide Number Placeholder 3"/>
          <p:cNvSpPr>
            <a:spLocks noGrp="1"/>
          </p:cNvSpPr>
          <p:nvPr>
            <p:ph type="sldNum" sz="quarter" idx="5"/>
          </p:nvPr>
        </p:nvSpPr>
        <p:spPr/>
        <p:txBody>
          <a:bodyPr/>
          <a:lstStyle/>
          <a:p>
            <a:fld id="{329807CD-1D81-4F0B-86FF-34382342B6C9}" type="slidenum">
              <a:rPr lang="en-US" smtClean="0"/>
              <a:t>9</a:t>
            </a:fld>
            <a:endParaRPr lang="en-US"/>
          </a:p>
        </p:txBody>
      </p:sp>
    </p:spTree>
    <p:extLst>
      <p:ext uri="{BB962C8B-B14F-4D97-AF65-F5344CB8AC3E}">
        <p14:creationId xmlns:p14="http://schemas.microsoft.com/office/powerpoint/2010/main" val="297898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5B40-96B4-486D-8BFF-C3AB42FD64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A2FFD8-2B90-4E40-BD03-8D055FF7CB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2C93B7-E8BF-409B-B8D9-CE103C711BE4}"/>
              </a:ext>
            </a:extLst>
          </p:cNvPr>
          <p:cNvSpPr>
            <a:spLocks noGrp="1"/>
          </p:cNvSpPr>
          <p:nvPr>
            <p:ph type="dt" sz="half" idx="10"/>
          </p:nvPr>
        </p:nvSpPr>
        <p:spPr/>
        <p:txBody>
          <a:bodyPr/>
          <a:lstStyle/>
          <a:p>
            <a:fld id="{8F916ACF-07A1-4D44-9AAB-F28F6D4AF6F3}" type="datetimeFigureOut">
              <a:rPr lang="en-US" smtClean="0"/>
              <a:t>10/22/2019</a:t>
            </a:fld>
            <a:endParaRPr lang="en-US"/>
          </a:p>
        </p:txBody>
      </p:sp>
      <p:sp>
        <p:nvSpPr>
          <p:cNvPr id="5" name="Footer Placeholder 4">
            <a:extLst>
              <a:ext uri="{FF2B5EF4-FFF2-40B4-BE49-F238E27FC236}">
                <a16:creationId xmlns:a16="http://schemas.microsoft.com/office/drawing/2014/main" id="{B1547AC3-57CA-4110-8D99-FFE689AA6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0F35B-5B68-46C6-974E-7C9EA8BCF382}"/>
              </a:ext>
            </a:extLst>
          </p:cNvPr>
          <p:cNvSpPr>
            <a:spLocks noGrp="1"/>
          </p:cNvSpPr>
          <p:nvPr>
            <p:ph type="sldNum" sz="quarter" idx="12"/>
          </p:nvPr>
        </p:nvSpPr>
        <p:spPr/>
        <p:txBody>
          <a:bodyPr/>
          <a:lstStyle/>
          <a:p>
            <a:fld id="{16E4A7CD-859A-4821-B03F-5DA7F88A7151}" type="slidenum">
              <a:rPr lang="en-US" smtClean="0"/>
              <a:t>‹#›</a:t>
            </a:fld>
            <a:endParaRPr lang="en-US"/>
          </a:p>
        </p:txBody>
      </p:sp>
    </p:spTree>
    <p:extLst>
      <p:ext uri="{BB962C8B-B14F-4D97-AF65-F5344CB8AC3E}">
        <p14:creationId xmlns:p14="http://schemas.microsoft.com/office/powerpoint/2010/main" val="384540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C077-120D-44E2-BC6F-91483E601E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B47DE0-D751-41B9-B912-B802AC564A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54C4B-9950-4E00-A6E8-E228BE6C30B3}"/>
              </a:ext>
            </a:extLst>
          </p:cNvPr>
          <p:cNvSpPr>
            <a:spLocks noGrp="1"/>
          </p:cNvSpPr>
          <p:nvPr>
            <p:ph type="dt" sz="half" idx="10"/>
          </p:nvPr>
        </p:nvSpPr>
        <p:spPr/>
        <p:txBody>
          <a:bodyPr/>
          <a:lstStyle/>
          <a:p>
            <a:fld id="{8F916ACF-07A1-4D44-9AAB-F28F6D4AF6F3}" type="datetimeFigureOut">
              <a:rPr lang="en-US" smtClean="0"/>
              <a:t>10/22/2019</a:t>
            </a:fld>
            <a:endParaRPr lang="en-US"/>
          </a:p>
        </p:txBody>
      </p:sp>
      <p:sp>
        <p:nvSpPr>
          <p:cNvPr id="5" name="Footer Placeholder 4">
            <a:extLst>
              <a:ext uri="{FF2B5EF4-FFF2-40B4-BE49-F238E27FC236}">
                <a16:creationId xmlns:a16="http://schemas.microsoft.com/office/drawing/2014/main" id="{2679D112-12CD-4DB1-B867-40D260FEF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93D73-F229-4F67-B261-9FB181CBC5C7}"/>
              </a:ext>
            </a:extLst>
          </p:cNvPr>
          <p:cNvSpPr>
            <a:spLocks noGrp="1"/>
          </p:cNvSpPr>
          <p:nvPr>
            <p:ph type="sldNum" sz="quarter" idx="12"/>
          </p:nvPr>
        </p:nvSpPr>
        <p:spPr/>
        <p:txBody>
          <a:bodyPr/>
          <a:lstStyle/>
          <a:p>
            <a:fld id="{16E4A7CD-859A-4821-B03F-5DA7F88A7151}" type="slidenum">
              <a:rPr lang="en-US" smtClean="0"/>
              <a:t>‹#›</a:t>
            </a:fld>
            <a:endParaRPr lang="en-US"/>
          </a:p>
        </p:txBody>
      </p:sp>
    </p:spTree>
    <p:extLst>
      <p:ext uri="{BB962C8B-B14F-4D97-AF65-F5344CB8AC3E}">
        <p14:creationId xmlns:p14="http://schemas.microsoft.com/office/powerpoint/2010/main" val="253869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241C02-22C9-4472-8BE7-6797738DC9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CD78A6-9102-4AEC-8FD1-2D15C3A77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0A833-AFA6-4E26-BCB9-DC09037954F3}"/>
              </a:ext>
            </a:extLst>
          </p:cNvPr>
          <p:cNvSpPr>
            <a:spLocks noGrp="1"/>
          </p:cNvSpPr>
          <p:nvPr>
            <p:ph type="dt" sz="half" idx="10"/>
          </p:nvPr>
        </p:nvSpPr>
        <p:spPr/>
        <p:txBody>
          <a:bodyPr/>
          <a:lstStyle/>
          <a:p>
            <a:fld id="{8F916ACF-07A1-4D44-9AAB-F28F6D4AF6F3}" type="datetimeFigureOut">
              <a:rPr lang="en-US" smtClean="0"/>
              <a:t>10/22/2019</a:t>
            </a:fld>
            <a:endParaRPr lang="en-US"/>
          </a:p>
        </p:txBody>
      </p:sp>
      <p:sp>
        <p:nvSpPr>
          <p:cNvPr id="5" name="Footer Placeholder 4">
            <a:extLst>
              <a:ext uri="{FF2B5EF4-FFF2-40B4-BE49-F238E27FC236}">
                <a16:creationId xmlns:a16="http://schemas.microsoft.com/office/drawing/2014/main" id="{1821EB7E-1231-4134-B61E-1DE7FFC6A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08C59-390C-42E1-9AAA-2F9EFDA3BD23}"/>
              </a:ext>
            </a:extLst>
          </p:cNvPr>
          <p:cNvSpPr>
            <a:spLocks noGrp="1"/>
          </p:cNvSpPr>
          <p:nvPr>
            <p:ph type="sldNum" sz="quarter" idx="12"/>
          </p:nvPr>
        </p:nvSpPr>
        <p:spPr/>
        <p:txBody>
          <a:bodyPr/>
          <a:lstStyle/>
          <a:p>
            <a:fld id="{16E4A7CD-859A-4821-B03F-5DA7F88A7151}" type="slidenum">
              <a:rPr lang="en-US" smtClean="0"/>
              <a:t>‹#›</a:t>
            </a:fld>
            <a:endParaRPr lang="en-US"/>
          </a:p>
        </p:txBody>
      </p:sp>
    </p:spTree>
    <p:extLst>
      <p:ext uri="{BB962C8B-B14F-4D97-AF65-F5344CB8AC3E}">
        <p14:creationId xmlns:p14="http://schemas.microsoft.com/office/powerpoint/2010/main" val="46217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BAED-AA22-4C94-8EA2-59912EB9C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AD824F-59FF-429F-8A01-2FDCE328D8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B6ED-CA49-400C-AE8F-36C55E3C1A7F}"/>
              </a:ext>
            </a:extLst>
          </p:cNvPr>
          <p:cNvSpPr>
            <a:spLocks noGrp="1"/>
          </p:cNvSpPr>
          <p:nvPr>
            <p:ph type="dt" sz="half" idx="10"/>
          </p:nvPr>
        </p:nvSpPr>
        <p:spPr/>
        <p:txBody>
          <a:bodyPr/>
          <a:lstStyle/>
          <a:p>
            <a:fld id="{8F916ACF-07A1-4D44-9AAB-F28F6D4AF6F3}" type="datetimeFigureOut">
              <a:rPr lang="en-US" smtClean="0"/>
              <a:t>10/22/2019</a:t>
            </a:fld>
            <a:endParaRPr lang="en-US"/>
          </a:p>
        </p:txBody>
      </p:sp>
      <p:sp>
        <p:nvSpPr>
          <p:cNvPr id="5" name="Footer Placeholder 4">
            <a:extLst>
              <a:ext uri="{FF2B5EF4-FFF2-40B4-BE49-F238E27FC236}">
                <a16:creationId xmlns:a16="http://schemas.microsoft.com/office/drawing/2014/main" id="{EC97F4C4-C81B-4655-9FE5-3F4C13872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FAEFE-C9ED-4611-A7B2-0780FCC1028D}"/>
              </a:ext>
            </a:extLst>
          </p:cNvPr>
          <p:cNvSpPr>
            <a:spLocks noGrp="1"/>
          </p:cNvSpPr>
          <p:nvPr>
            <p:ph type="sldNum" sz="quarter" idx="12"/>
          </p:nvPr>
        </p:nvSpPr>
        <p:spPr/>
        <p:txBody>
          <a:bodyPr/>
          <a:lstStyle/>
          <a:p>
            <a:fld id="{16E4A7CD-859A-4821-B03F-5DA7F88A7151}" type="slidenum">
              <a:rPr lang="en-US" smtClean="0"/>
              <a:t>‹#›</a:t>
            </a:fld>
            <a:endParaRPr lang="en-US"/>
          </a:p>
        </p:txBody>
      </p:sp>
    </p:spTree>
    <p:extLst>
      <p:ext uri="{BB962C8B-B14F-4D97-AF65-F5344CB8AC3E}">
        <p14:creationId xmlns:p14="http://schemas.microsoft.com/office/powerpoint/2010/main" val="19992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77B2-5A31-4C32-9124-6FD1B5A31F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8051B8-D9D2-46AB-9C6C-CE8E83B3F4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9FA50F-8B96-44CC-B639-AE876948BFBA}"/>
              </a:ext>
            </a:extLst>
          </p:cNvPr>
          <p:cNvSpPr>
            <a:spLocks noGrp="1"/>
          </p:cNvSpPr>
          <p:nvPr>
            <p:ph type="dt" sz="half" idx="10"/>
          </p:nvPr>
        </p:nvSpPr>
        <p:spPr/>
        <p:txBody>
          <a:bodyPr/>
          <a:lstStyle/>
          <a:p>
            <a:fld id="{8F916ACF-07A1-4D44-9AAB-F28F6D4AF6F3}" type="datetimeFigureOut">
              <a:rPr lang="en-US" smtClean="0"/>
              <a:t>10/22/2019</a:t>
            </a:fld>
            <a:endParaRPr lang="en-US"/>
          </a:p>
        </p:txBody>
      </p:sp>
      <p:sp>
        <p:nvSpPr>
          <p:cNvPr id="5" name="Footer Placeholder 4">
            <a:extLst>
              <a:ext uri="{FF2B5EF4-FFF2-40B4-BE49-F238E27FC236}">
                <a16:creationId xmlns:a16="http://schemas.microsoft.com/office/drawing/2014/main" id="{9F4C12CF-3C34-45B2-9AEA-E47BAB78D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4482A-61B3-466C-9077-AED81F251B24}"/>
              </a:ext>
            </a:extLst>
          </p:cNvPr>
          <p:cNvSpPr>
            <a:spLocks noGrp="1"/>
          </p:cNvSpPr>
          <p:nvPr>
            <p:ph type="sldNum" sz="quarter" idx="12"/>
          </p:nvPr>
        </p:nvSpPr>
        <p:spPr/>
        <p:txBody>
          <a:bodyPr/>
          <a:lstStyle/>
          <a:p>
            <a:fld id="{16E4A7CD-859A-4821-B03F-5DA7F88A7151}" type="slidenum">
              <a:rPr lang="en-US" smtClean="0"/>
              <a:t>‹#›</a:t>
            </a:fld>
            <a:endParaRPr lang="en-US"/>
          </a:p>
        </p:txBody>
      </p:sp>
    </p:spTree>
    <p:extLst>
      <p:ext uri="{BB962C8B-B14F-4D97-AF65-F5344CB8AC3E}">
        <p14:creationId xmlns:p14="http://schemas.microsoft.com/office/powerpoint/2010/main" val="246914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DC5E-7AC9-4E95-94DD-42BF199DAC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C49103-BC04-453A-A89E-CF367E3028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A125B2-58C2-4297-985B-3BA0783A14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5B4966-219A-4BB5-BC15-42ABDCDD4844}"/>
              </a:ext>
            </a:extLst>
          </p:cNvPr>
          <p:cNvSpPr>
            <a:spLocks noGrp="1"/>
          </p:cNvSpPr>
          <p:nvPr>
            <p:ph type="dt" sz="half" idx="10"/>
          </p:nvPr>
        </p:nvSpPr>
        <p:spPr/>
        <p:txBody>
          <a:bodyPr/>
          <a:lstStyle/>
          <a:p>
            <a:fld id="{8F916ACF-07A1-4D44-9AAB-F28F6D4AF6F3}" type="datetimeFigureOut">
              <a:rPr lang="en-US" smtClean="0"/>
              <a:t>10/22/2019</a:t>
            </a:fld>
            <a:endParaRPr lang="en-US"/>
          </a:p>
        </p:txBody>
      </p:sp>
      <p:sp>
        <p:nvSpPr>
          <p:cNvPr id="6" name="Footer Placeholder 5">
            <a:extLst>
              <a:ext uri="{FF2B5EF4-FFF2-40B4-BE49-F238E27FC236}">
                <a16:creationId xmlns:a16="http://schemas.microsoft.com/office/drawing/2014/main" id="{3768A4E5-51AA-4E5C-99E3-89416E346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CEA29-B608-4215-8623-3050EE5668E4}"/>
              </a:ext>
            </a:extLst>
          </p:cNvPr>
          <p:cNvSpPr>
            <a:spLocks noGrp="1"/>
          </p:cNvSpPr>
          <p:nvPr>
            <p:ph type="sldNum" sz="quarter" idx="12"/>
          </p:nvPr>
        </p:nvSpPr>
        <p:spPr/>
        <p:txBody>
          <a:bodyPr/>
          <a:lstStyle/>
          <a:p>
            <a:fld id="{16E4A7CD-859A-4821-B03F-5DA7F88A7151}" type="slidenum">
              <a:rPr lang="en-US" smtClean="0"/>
              <a:t>‹#›</a:t>
            </a:fld>
            <a:endParaRPr lang="en-US"/>
          </a:p>
        </p:txBody>
      </p:sp>
    </p:spTree>
    <p:extLst>
      <p:ext uri="{BB962C8B-B14F-4D97-AF65-F5344CB8AC3E}">
        <p14:creationId xmlns:p14="http://schemas.microsoft.com/office/powerpoint/2010/main" val="261555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BED0-51D4-4420-96D0-118C369C89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7AD5BE-802F-4643-9905-A268DC362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EB7414-379F-4834-A834-46AB799091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089DBC-F638-4330-8648-1F90BC7EA4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DBC935-A536-4F73-8A1E-9F8EE27463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3ACE26-5B88-4EA4-8769-5D8D27C58909}"/>
              </a:ext>
            </a:extLst>
          </p:cNvPr>
          <p:cNvSpPr>
            <a:spLocks noGrp="1"/>
          </p:cNvSpPr>
          <p:nvPr>
            <p:ph type="dt" sz="half" idx="10"/>
          </p:nvPr>
        </p:nvSpPr>
        <p:spPr/>
        <p:txBody>
          <a:bodyPr/>
          <a:lstStyle/>
          <a:p>
            <a:fld id="{8F916ACF-07A1-4D44-9AAB-F28F6D4AF6F3}" type="datetimeFigureOut">
              <a:rPr lang="en-US" smtClean="0"/>
              <a:t>10/22/2019</a:t>
            </a:fld>
            <a:endParaRPr lang="en-US"/>
          </a:p>
        </p:txBody>
      </p:sp>
      <p:sp>
        <p:nvSpPr>
          <p:cNvPr id="8" name="Footer Placeholder 7">
            <a:extLst>
              <a:ext uri="{FF2B5EF4-FFF2-40B4-BE49-F238E27FC236}">
                <a16:creationId xmlns:a16="http://schemas.microsoft.com/office/drawing/2014/main" id="{1F018E7E-B2E2-4B5F-844B-99B028F5DA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4D582C-DFA2-4E06-B899-DA2906AE86DD}"/>
              </a:ext>
            </a:extLst>
          </p:cNvPr>
          <p:cNvSpPr>
            <a:spLocks noGrp="1"/>
          </p:cNvSpPr>
          <p:nvPr>
            <p:ph type="sldNum" sz="quarter" idx="12"/>
          </p:nvPr>
        </p:nvSpPr>
        <p:spPr/>
        <p:txBody>
          <a:bodyPr/>
          <a:lstStyle/>
          <a:p>
            <a:fld id="{16E4A7CD-859A-4821-B03F-5DA7F88A7151}" type="slidenum">
              <a:rPr lang="en-US" smtClean="0"/>
              <a:t>‹#›</a:t>
            </a:fld>
            <a:endParaRPr lang="en-US"/>
          </a:p>
        </p:txBody>
      </p:sp>
    </p:spTree>
    <p:extLst>
      <p:ext uri="{BB962C8B-B14F-4D97-AF65-F5344CB8AC3E}">
        <p14:creationId xmlns:p14="http://schemas.microsoft.com/office/powerpoint/2010/main" val="1232540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C46E-E962-400A-A8E6-CD33B39E3B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8989B9-1A50-413D-9F90-293572A125B2}"/>
              </a:ext>
            </a:extLst>
          </p:cNvPr>
          <p:cNvSpPr>
            <a:spLocks noGrp="1"/>
          </p:cNvSpPr>
          <p:nvPr>
            <p:ph type="dt" sz="half" idx="10"/>
          </p:nvPr>
        </p:nvSpPr>
        <p:spPr/>
        <p:txBody>
          <a:bodyPr/>
          <a:lstStyle/>
          <a:p>
            <a:fld id="{8F916ACF-07A1-4D44-9AAB-F28F6D4AF6F3}" type="datetimeFigureOut">
              <a:rPr lang="en-US" smtClean="0"/>
              <a:t>10/22/2019</a:t>
            </a:fld>
            <a:endParaRPr lang="en-US"/>
          </a:p>
        </p:txBody>
      </p:sp>
      <p:sp>
        <p:nvSpPr>
          <p:cNvPr id="4" name="Footer Placeholder 3">
            <a:extLst>
              <a:ext uri="{FF2B5EF4-FFF2-40B4-BE49-F238E27FC236}">
                <a16:creationId xmlns:a16="http://schemas.microsoft.com/office/drawing/2014/main" id="{AD1C9AC2-4300-4A55-AE3E-3F6A34BFA8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4646A2-71F2-4160-8545-04C64E326995}"/>
              </a:ext>
            </a:extLst>
          </p:cNvPr>
          <p:cNvSpPr>
            <a:spLocks noGrp="1"/>
          </p:cNvSpPr>
          <p:nvPr>
            <p:ph type="sldNum" sz="quarter" idx="12"/>
          </p:nvPr>
        </p:nvSpPr>
        <p:spPr/>
        <p:txBody>
          <a:bodyPr/>
          <a:lstStyle/>
          <a:p>
            <a:fld id="{16E4A7CD-859A-4821-B03F-5DA7F88A7151}" type="slidenum">
              <a:rPr lang="en-US" smtClean="0"/>
              <a:t>‹#›</a:t>
            </a:fld>
            <a:endParaRPr lang="en-US"/>
          </a:p>
        </p:txBody>
      </p:sp>
    </p:spTree>
    <p:extLst>
      <p:ext uri="{BB962C8B-B14F-4D97-AF65-F5344CB8AC3E}">
        <p14:creationId xmlns:p14="http://schemas.microsoft.com/office/powerpoint/2010/main" val="783045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1B9F2-36B0-4697-909C-4A12BDF9D42C}"/>
              </a:ext>
            </a:extLst>
          </p:cNvPr>
          <p:cNvSpPr>
            <a:spLocks noGrp="1"/>
          </p:cNvSpPr>
          <p:nvPr>
            <p:ph type="dt" sz="half" idx="10"/>
          </p:nvPr>
        </p:nvSpPr>
        <p:spPr/>
        <p:txBody>
          <a:bodyPr/>
          <a:lstStyle/>
          <a:p>
            <a:fld id="{8F916ACF-07A1-4D44-9AAB-F28F6D4AF6F3}" type="datetimeFigureOut">
              <a:rPr lang="en-US" smtClean="0"/>
              <a:t>10/22/2019</a:t>
            </a:fld>
            <a:endParaRPr lang="en-US"/>
          </a:p>
        </p:txBody>
      </p:sp>
      <p:sp>
        <p:nvSpPr>
          <p:cNvPr id="3" name="Footer Placeholder 2">
            <a:extLst>
              <a:ext uri="{FF2B5EF4-FFF2-40B4-BE49-F238E27FC236}">
                <a16:creationId xmlns:a16="http://schemas.microsoft.com/office/drawing/2014/main" id="{5BFE77B3-E53D-45DC-920D-D3A65BAB72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9C3E58-C69A-4C67-B9D1-1FB8A00B46ED}"/>
              </a:ext>
            </a:extLst>
          </p:cNvPr>
          <p:cNvSpPr>
            <a:spLocks noGrp="1"/>
          </p:cNvSpPr>
          <p:nvPr>
            <p:ph type="sldNum" sz="quarter" idx="12"/>
          </p:nvPr>
        </p:nvSpPr>
        <p:spPr/>
        <p:txBody>
          <a:bodyPr/>
          <a:lstStyle/>
          <a:p>
            <a:fld id="{16E4A7CD-859A-4821-B03F-5DA7F88A7151}" type="slidenum">
              <a:rPr lang="en-US" smtClean="0"/>
              <a:t>‹#›</a:t>
            </a:fld>
            <a:endParaRPr lang="en-US"/>
          </a:p>
        </p:txBody>
      </p:sp>
    </p:spTree>
    <p:extLst>
      <p:ext uri="{BB962C8B-B14F-4D97-AF65-F5344CB8AC3E}">
        <p14:creationId xmlns:p14="http://schemas.microsoft.com/office/powerpoint/2010/main" val="2517901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274B-32ED-41DB-A383-F4327090B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D608F3-8B49-4222-B79B-0D7B003C5D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609159-6769-40AC-B298-25506939F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1EB2FE-3A4E-4724-A1E5-FC101737FB85}"/>
              </a:ext>
            </a:extLst>
          </p:cNvPr>
          <p:cNvSpPr>
            <a:spLocks noGrp="1"/>
          </p:cNvSpPr>
          <p:nvPr>
            <p:ph type="dt" sz="half" idx="10"/>
          </p:nvPr>
        </p:nvSpPr>
        <p:spPr/>
        <p:txBody>
          <a:bodyPr/>
          <a:lstStyle/>
          <a:p>
            <a:fld id="{8F916ACF-07A1-4D44-9AAB-F28F6D4AF6F3}" type="datetimeFigureOut">
              <a:rPr lang="en-US" smtClean="0"/>
              <a:t>10/22/2019</a:t>
            </a:fld>
            <a:endParaRPr lang="en-US"/>
          </a:p>
        </p:txBody>
      </p:sp>
      <p:sp>
        <p:nvSpPr>
          <p:cNvPr id="6" name="Footer Placeholder 5">
            <a:extLst>
              <a:ext uri="{FF2B5EF4-FFF2-40B4-BE49-F238E27FC236}">
                <a16:creationId xmlns:a16="http://schemas.microsoft.com/office/drawing/2014/main" id="{58B0A20C-FB19-4883-972D-78E7B2B70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2A6729-7A46-4D54-B761-6FE2DC62DD62}"/>
              </a:ext>
            </a:extLst>
          </p:cNvPr>
          <p:cNvSpPr>
            <a:spLocks noGrp="1"/>
          </p:cNvSpPr>
          <p:nvPr>
            <p:ph type="sldNum" sz="quarter" idx="12"/>
          </p:nvPr>
        </p:nvSpPr>
        <p:spPr/>
        <p:txBody>
          <a:bodyPr/>
          <a:lstStyle/>
          <a:p>
            <a:fld id="{16E4A7CD-859A-4821-B03F-5DA7F88A7151}" type="slidenum">
              <a:rPr lang="en-US" smtClean="0"/>
              <a:t>‹#›</a:t>
            </a:fld>
            <a:endParaRPr lang="en-US"/>
          </a:p>
        </p:txBody>
      </p:sp>
    </p:spTree>
    <p:extLst>
      <p:ext uri="{BB962C8B-B14F-4D97-AF65-F5344CB8AC3E}">
        <p14:creationId xmlns:p14="http://schemas.microsoft.com/office/powerpoint/2010/main" val="225419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85700-06AA-4C0A-9C64-6B5212EED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4AC458-D9C7-41F2-AC83-54456F9FE5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96B0C2-CDA2-4BB2-A110-50161E566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037D1-99F4-4AC4-AE6C-0307C1F6378A}"/>
              </a:ext>
            </a:extLst>
          </p:cNvPr>
          <p:cNvSpPr>
            <a:spLocks noGrp="1"/>
          </p:cNvSpPr>
          <p:nvPr>
            <p:ph type="dt" sz="half" idx="10"/>
          </p:nvPr>
        </p:nvSpPr>
        <p:spPr/>
        <p:txBody>
          <a:bodyPr/>
          <a:lstStyle/>
          <a:p>
            <a:fld id="{8F916ACF-07A1-4D44-9AAB-F28F6D4AF6F3}" type="datetimeFigureOut">
              <a:rPr lang="en-US" smtClean="0"/>
              <a:t>10/22/2019</a:t>
            </a:fld>
            <a:endParaRPr lang="en-US"/>
          </a:p>
        </p:txBody>
      </p:sp>
      <p:sp>
        <p:nvSpPr>
          <p:cNvPr id="6" name="Footer Placeholder 5">
            <a:extLst>
              <a:ext uri="{FF2B5EF4-FFF2-40B4-BE49-F238E27FC236}">
                <a16:creationId xmlns:a16="http://schemas.microsoft.com/office/drawing/2014/main" id="{326FEF38-C6D3-4552-8105-99EC6F5878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E5D09F-7935-4D53-8DC2-A97537162878}"/>
              </a:ext>
            </a:extLst>
          </p:cNvPr>
          <p:cNvSpPr>
            <a:spLocks noGrp="1"/>
          </p:cNvSpPr>
          <p:nvPr>
            <p:ph type="sldNum" sz="quarter" idx="12"/>
          </p:nvPr>
        </p:nvSpPr>
        <p:spPr/>
        <p:txBody>
          <a:bodyPr/>
          <a:lstStyle/>
          <a:p>
            <a:fld id="{16E4A7CD-859A-4821-B03F-5DA7F88A7151}" type="slidenum">
              <a:rPr lang="en-US" smtClean="0"/>
              <a:t>‹#›</a:t>
            </a:fld>
            <a:endParaRPr lang="en-US"/>
          </a:p>
        </p:txBody>
      </p:sp>
    </p:spTree>
    <p:extLst>
      <p:ext uri="{BB962C8B-B14F-4D97-AF65-F5344CB8AC3E}">
        <p14:creationId xmlns:p14="http://schemas.microsoft.com/office/powerpoint/2010/main" val="17006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8AD5D2-1594-47B4-B6C7-545241FCE0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C895A9-A109-4744-BBC4-D00AE1BD45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3E09C-6542-487A-B311-9BF1D73FA8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16ACF-07A1-4D44-9AAB-F28F6D4AF6F3}" type="datetimeFigureOut">
              <a:rPr lang="en-US" smtClean="0"/>
              <a:t>10/22/2019</a:t>
            </a:fld>
            <a:endParaRPr lang="en-US"/>
          </a:p>
        </p:txBody>
      </p:sp>
      <p:sp>
        <p:nvSpPr>
          <p:cNvPr id="5" name="Footer Placeholder 4">
            <a:extLst>
              <a:ext uri="{FF2B5EF4-FFF2-40B4-BE49-F238E27FC236}">
                <a16:creationId xmlns:a16="http://schemas.microsoft.com/office/drawing/2014/main" id="{CC9ECC82-0708-4538-814B-9B6AA6E101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B54E4D-00AB-444A-B0DC-EC7915F4B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4A7CD-859A-4821-B03F-5DA7F88A7151}" type="slidenum">
              <a:rPr lang="en-US" smtClean="0"/>
              <a:t>‹#›</a:t>
            </a:fld>
            <a:endParaRPr lang="en-US"/>
          </a:p>
        </p:txBody>
      </p:sp>
    </p:spTree>
    <p:extLst>
      <p:ext uri="{BB962C8B-B14F-4D97-AF65-F5344CB8AC3E}">
        <p14:creationId xmlns:p14="http://schemas.microsoft.com/office/powerpoint/2010/main" val="401165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BF337-AF52-4AC7-B4AE-DB1E74AFFC00}"/>
              </a:ext>
            </a:extLst>
          </p:cNvPr>
          <p:cNvSpPr>
            <a:spLocks noGrp="1"/>
          </p:cNvSpPr>
          <p:nvPr>
            <p:ph type="title"/>
          </p:nvPr>
        </p:nvSpPr>
        <p:spPr>
          <a:xfrm>
            <a:off x="1295401" y="1761067"/>
            <a:ext cx="9590550" cy="3016673"/>
          </a:xfrm>
        </p:spPr>
        <p:txBody>
          <a:bodyPr>
            <a:noAutofit/>
          </a:bodyPr>
          <a:lstStyle/>
          <a:p>
            <a:r>
              <a:rPr lang="en-US" sz="4800" dirty="0"/>
              <a:t>Breaking the Halo</a:t>
            </a:r>
            <a:br>
              <a:rPr lang="en-US" sz="4800" dirty="0"/>
            </a:br>
            <a:br>
              <a:rPr lang="en-US" sz="4800" dirty="0"/>
            </a:br>
            <a:r>
              <a:rPr lang="en-US" sz="4800" i="1" dirty="0"/>
              <a:t>Empowering Students in Outdoor Education</a:t>
            </a:r>
          </a:p>
        </p:txBody>
      </p:sp>
      <p:sp>
        <p:nvSpPr>
          <p:cNvPr id="3" name="Subtitle 2">
            <a:extLst>
              <a:ext uri="{FF2B5EF4-FFF2-40B4-BE49-F238E27FC236}">
                <a16:creationId xmlns:a16="http://schemas.microsoft.com/office/drawing/2014/main" id="{3D706F42-8E13-467E-A93A-38E7823AA69F}"/>
              </a:ext>
            </a:extLst>
          </p:cNvPr>
          <p:cNvSpPr>
            <a:spLocks noGrp="1"/>
          </p:cNvSpPr>
          <p:nvPr>
            <p:ph type="body" idx="1"/>
          </p:nvPr>
        </p:nvSpPr>
        <p:spPr>
          <a:xfrm>
            <a:off x="1306049" y="5337809"/>
            <a:ext cx="9590550" cy="582083"/>
          </a:xfrm>
        </p:spPr>
        <p:txBody>
          <a:bodyPr>
            <a:normAutofit/>
          </a:bodyPr>
          <a:lstStyle/>
          <a:p>
            <a:r>
              <a:rPr lang="en-US" dirty="0"/>
              <a:t>Based on the book </a:t>
            </a:r>
            <a:r>
              <a:rPr lang="en-US" u="sng" dirty="0"/>
              <a:t>Breaking the Halo</a:t>
            </a:r>
            <a:r>
              <a:rPr lang="en-US" dirty="0"/>
              <a:t> by </a:t>
            </a:r>
            <a:r>
              <a:rPr lang="en-US" dirty="0" err="1"/>
              <a:t>Katjarina</a:t>
            </a:r>
            <a:r>
              <a:rPr lang="en-US" dirty="0"/>
              <a:t> Hurt, 2019.</a:t>
            </a:r>
          </a:p>
        </p:txBody>
      </p:sp>
    </p:spTree>
    <p:extLst>
      <p:ext uri="{BB962C8B-B14F-4D97-AF65-F5344CB8AC3E}">
        <p14:creationId xmlns:p14="http://schemas.microsoft.com/office/powerpoint/2010/main" val="182809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6937-6C89-445C-B69E-688666AE754D}"/>
              </a:ext>
            </a:extLst>
          </p:cNvPr>
          <p:cNvSpPr>
            <a:spLocks noGrp="1"/>
          </p:cNvSpPr>
          <p:nvPr>
            <p:ph type="title"/>
          </p:nvPr>
        </p:nvSpPr>
        <p:spPr/>
        <p:txBody>
          <a:bodyPr/>
          <a:lstStyle/>
          <a:p>
            <a:r>
              <a:rPr lang="en-US" dirty="0"/>
              <a:t>Backpack &amp; Helmet Halos</a:t>
            </a:r>
          </a:p>
        </p:txBody>
      </p:sp>
      <p:pic>
        <p:nvPicPr>
          <p:cNvPr id="7" name="Content Placeholder 6">
            <a:extLst>
              <a:ext uri="{FF2B5EF4-FFF2-40B4-BE49-F238E27FC236}">
                <a16:creationId xmlns:a16="http://schemas.microsoft.com/office/drawing/2014/main" id="{EEE85347-BFBC-4B5A-984B-6AE660F90A50}"/>
              </a:ext>
            </a:extLst>
          </p:cNvPr>
          <p:cNvPicPr>
            <a:picLocks noGrp="1" noChangeAspect="1"/>
          </p:cNvPicPr>
          <p:nvPr>
            <p:ph idx="1"/>
          </p:nvPr>
        </p:nvPicPr>
        <p:blipFill rotWithShape="1">
          <a:blip r:embed="rId3"/>
          <a:srcRect t="15056" b="19335"/>
          <a:stretch/>
        </p:blipFill>
        <p:spPr>
          <a:xfrm>
            <a:off x="1861734" y="1713225"/>
            <a:ext cx="8457883" cy="4161795"/>
          </a:xfrm>
        </p:spPr>
      </p:pic>
      <p:sp>
        <p:nvSpPr>
          <p:cNvPr id="8" name="TextBox 7">
            <a:extLst>
              <a:ext uri="{FF2B5EF4-FFF2-40B4-BE49-F238E27FC236}">
                <a16:creationId xmlns:a16="http://schemas.microsoft.com/office/drawing/2014/main" id="{036B7AFF-E88F-4B21-AA9C-B41A7A1AFD01}"/>
              </a:ext>
            </a:extLst>
          </p:cNvPr>
          <p:cNvSpPr txBox="1"/>
          <p:nvPr/>
        </p:nvSpPr>
        <p:spPr>
          <a:xfrm>
            <a:off x="9486900" y="6611779"/>
            <a:ext cx="2705100" cy="246221"/>
          </a:xfrm>
          <a:prstGeom prst="rect">
            <a:avLst/>
          </a:prstGeom>
          <a:noFill/>
        </p:spPr>
        <p:txBody>
          <a:bodyPr wrap="square" rtlCol="0">
            <a:spAutoFit/>
          </a:bodyPr>
          <a:lstStyle/>
          <a:p>
            <a:pPr algn="r"/>
            <a:r>
              <a:rPr lang="en-US" sz="1000" dirty="0"/>
              <a:t>Image: </a:t>
            </a:r>
            <a:r>
              <a:rPr lang="en-US" sz="1000" dirty="0" err="1"/>
              <a:t>Katjarina</a:t>
            </a:r>
            <a:r>
              <a:rPr lang="en-US" sz="1000" dirty="0"/>
              <a:t> Hurt</a:t>
            </a:r>
          </a:p>
        </p:txBody>
      </p:sp>
    </p:spTree>
    <p:extLst>
      <p:ext uri="{BB962C8B-B14F-4D97-AF65-F5344CB8AC3E}">
        <p14:creationId xmlns:p14="http://schemas.microsoft.com/office/powerpoint/2010/main" val="1275002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F5E4-8A38-4317-B463-1C4E6C98D736}"/>
              </a:ext>
            </a:extLst>
          </p:cNvPr>
          <p:cNvSpPr>
            <a:spLocks noGrp="1"/>
          </p:cNvSpPr>
          <p:nvPr>
            <p:ph type="title"/>
          </p:nvPr>
        </p:nvSpPr>
        <p:spPr>
          <a:xfrm>
            <a:off x="1295401" y="1244008"/>
            <a:ext cx="9590550" cy="5396821"/>
          </a:xfrm>
        </p:spPr>
        <p:txBody>
          <a:bodyPr>
            <a:noAutofit/>
          </a:bodyPr>
          <a:lstStyle/>
          <a:p>
            <a:r>
              <a:rPr lang="en-US" sz="3200" dirty="0">
                <a:effectLst/>
              </a:rPr>
              <a:t>When have you made a judgment about someone’s skills or abilities based on the gear they had? Do you believe this was an accurate assessment? Why?</a:t>
            </a:r>
            <a:br>
              <a:rPr lang="en-US" sz="3200" dirty="0">
                <a:effectLst/>
              </a:rPr>
            </a:br>
            <a:br>
              <a:rPr lang="en-US" sz="3200" dirty="0">
                <a:effectLst/>
              </a:rPr>
            </a:br>
            <a:br>
              <a:rPr lang="en-US" sz="3200" dirty="0">
                <a:effectLst/>
              </a:rPr>
            </a:br>
            <a:r>
              <a:rPr lang="en-US" sz="3200" dirty="0">
                <a:effectLst/>
              </a:rPr>
              <a:t>Do you know how to use your gear? Have you practiced using all of it?</a:t>
            </a:r>
            <a:br>
              <a:rPr lang="en-US" sz="3200" dirty="0">
                <a:effectLst/>
              </a:rPr>
            </a:br>
            <a:br>
              <a:rPr lang="en-US" sz="3200" dirty="0">
                <a:effectLst/>
              </a:rPr>
            </a:br>
            <a:br>
              <a:rPr lang="en-US" sz="3200" dirty="0">
                <a:effectLst/>
              </a:rPr>
            </a:br>
            <a:r>
              <a:rPr lang="en-US" sz="3200" dirty="0">
                <a:effectLst/>
              </a:rPr>
              <a:t>Are you aware of the ratings, purpose, and limitations that come with your </a:t>
            </a:r>
            <a:r>
              <a:rPr lang="en-US" sz="3200">
                <a:effectLst/>
              </a:rPr>
              <a:t>safety equipment?</a:t>
            </a:r>
            <a:br>
              <a:rPr lang="en-US" sz="3200" dirty="0">
                <a:effectLst/>
              </a:rPr>
            </a:br>
            <a:endParaRPr lang="en-US" sz="3200" dirty="0"/>
          </a:p>
        </p:txBody>
      </p:sp>
    </p:spTree>
    <p:extLst>
      <p:ext uri="{BB962C8B-B14F-4D97-AF65-F5344CB8AC3E}">
        <p14:creationId xmlns:p14="http://schemas.microsoft.com/office/powerpoint/2010/main" val="69805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E1994-6790-4ED4-9308-E901F40E3202}"/>
              </a:ext>
            </a:extLst>
          </p:cNvPr>
          <p:cNvSpPr>
            <a:spLocks noGrp="1"/>
          </p:cNvSpPr>
          <p:nvPr>
            <p:ph type="title"/>
          </p:nvPr>
        </p:nvSpPr>
        <p:spPr/>
        <p:txBody>
          <a:bodyPr/>
          <a:lstStyle/>
          <a:p>
            <a:r>
              <a:rPr lang="en-US" dirty="0"/>
              <a:t>The Halo in the Mirror</a:t>
            </a:r>
          </a:p>
        </p:txBody>
      </p:sp>
      <p:pic>
        <p:nvPicPr>
          <p:cNvPr id="5" name="Content Placeholder 4">
            <a:extLst>
              <a:ext uri="{FF2B5EF4-FFF2-40B4-BE49-F238E27FC236}">
                <a16:creationId xmlns:a16="http://schemas.microsoft.com/office/drawing/2014/main" id="{248A84C2-944B-4154-A2F2-9BCF6E8E295D}"/>
              </a:ext>
            </a:extLst>
          </p:cNvPr>
          <p:cNvPicPr>
            <a:picLocks noGrp="1" noChangeAspect="1"/>
          </p:cNvPicPr>
          <p:nvPr>
            <p:ph idx="1"/>
          </p:nvPr>
        </p:nvPicPr>
        <p:blipFill>
          <a:blip r:embed="rId3"/>
          <a:stretch>
            <a:fillRect/>
          </a:stretch>
        </p:blipFill>
        <p:spPr>
          <a:xfrm>
            <a:off x="3849582" y="1710182"/>
            <a:ext cx="4492835" cy="4538218"/>
          </a:xfrm>
        </p:spPr>
      </p:pic>
      <p:sp>
        <p:nvSpPr>
          <p:cNvPr id="4" name="TextBox 3">
            <a:extLst>
              <a:ext uri="{FF2B5EF4-FFF2-40B4-BE49-F238E27FC236}">
                <a16:creationId xmlns:a16="http://schemas.microsoft.com/office/drawing/2014/main" id="{D1651B59-DF09-4F45-BEBA-CCC18452550A}"/>
              </a:ext>
            </a:extLst>
          </p:cNvPr>
          <p:cNvSpPr txBox="1"/>
          <p:nvPr/>
        </p:nvSpPr>
        <p:spPr>
          <a:xfrm>
            <a:off x="9486900" y="6611779"/>
            <a:ext cx="2705100" cy="246221"/>
          </a:xfrm>
          <a:prstGeom prst="rect">
            <a:avLst/>
          </a:prstGeom>
          <a:noFill/>
        </p:spPr>
        <p:txBody>
          <a:bodyPr wrap="square" rtlCol="0">
            <a:spAutoFit/>
          </a:bodyPr>
          <a:lstStyle/>
          <a:p>
            <a:pPr algn="r"/>
            <a:r>
              <a:rPr lang="en-US" sz="1000" dirty="0"/>
              <a:t>Image: Stock – foter.com</a:t>
            </a:r>
          </a:p>
        </p:txBody>
      </p:sp>
    </p:spTree>
    <p:extLst>
      <p:ext uri="{BB962C8B-B14F-4D97-AF65-F5344CB8AC3E}">
        <p14:creationId xmlns:p14="http://schemas.microsoft.com/office/powerpoint/2010/main" val="115215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F5E4-8A38-4317-B463-1C4E6C98D736}"/>
              </a:ext>
            </a:extLst>
          </p:cNvPr>
          <p:cNvSpPr>
            <a:spLocks noGrp="1"/>
          </p:cNvSpPr>
          <p:nvPr>
            <p:ph type="title"/>
          </p:nvPr>
        </p:nvSpPr>
        <p:spPr>
          <a:xfrm>
            <a:off x="1300725" y="1248456"/>
            <a:ext cx="9590550" cy="4361088"/>
          </a:xfrm>
        </p:spPr>
        <p:txBody>
          <a:bodyPr>
            <a:noAutofit/>
          </a:bodyPr>
          <a:lstStyle/>
          <a:p>
            <a:pPr lvl="0"/>
            <a:r>
              <a:rPr lang="en-US" sz="3200" dirty="0">
                <a:effectLst/>
              </a:rPr>
              <a:t>What is the difference between confidence and over-confidence?</a:t>
            </a:r>
            <a:br>
              <a:rPr lang="en-US" sz="3200" dirty="0">
                <a:effectLst/>
              </a:rPr>
            </a:br>
            <a:br>
              <a:rPr lang="en-US" sz="3200" dirty="0">
                <a:effectLst/>
              </a:rPr>
            </a:br>
            <a:br>
              <a:rPr lang="en-US" sz="3200" dirty="0">
                <a:effectLst/>
              </a:rPr>
            </a:br>
            <a:r>
              <a:rPr lang="en-US" sz="3200" dirty="0">
                <a:effectLst/>
              </a:rPr>
              <a:t>How can you check yourself for a Mirror Halo? Who do you trust to tell you if they see one?</a:t>
            </a:r>
            <a:br>
              <a:rPr lang="en-US" sz="3200" dirty="0">
                <a:effectLst/>
              </a:rPr>
            </a:br>
            <a:br>
              <a:rPr lang="en-US" sz="3200" dirty="0">
                <a:effectLst/>
              </a:rPr>
            </a:br>
            <a:br>
              <a:rPr lang="en-US" sz="3200" dirty="0">
                <a:effectLst/>
              </a:rPr>
            </a:br>
            <a:r>
              <a:rPr lang="en-US" sz="3200" dirty="0">
                <a:effectLst/>
              </a:rPr>
              <a:t>How will you respond to feedback?</a:t>
            </a:r>
            <a:endParaRPr lang="en-US" sz="3200" dirty="0"/>
          </a:p>
        </p:txBody>
      </p:sp>
    </p:spTree>
    <p:extLst>
      <p:ext uri="{BB962C8B-B14F-4D97-AF65-F5344CB8AC3E}">
        <p14:creationId xmlns:p14="http://schemas.microsoft.com/office/powerpoint/2010/main" val="492275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15C4-248C-4475-B8C8-F506391B3E87}"/>
              </a:ext>
            </a:extLst>
          </p:cNvPr>
          <p:cNvSpPr>
            <a:spLocks noGrp="1"/>
          </p:cNvSpPr>
          <p:nvPr>
            <p:ph type="title"/>
          </p:nvPr>
        </p:nvSpPr>
        <p:spPr/>
        <p:txBody>
          <a:bodyPr/>
          <a:lstStyle/>
          <a:p>
            <a:r>
              <a:rPr lang="en-US" dirty="0"/>
              <a:t>Breaking the Halo</a:t>
            </a:r>
          </a:p>
        </p:txBody>
      </p:sp>
      <p:pic>
        <p:nvPicPr>
          <p:cNvPr id="5" name="Content Placeholder 4">
            <a:extLst>
              <a:ext uri="{FF2B5EF4-FFF2-40B4-BE49-F238E27FC236}">
                <a16:creationId xmlns:a16="http://schemas.microsoft.com/office/drawing/2014/main" id="{52C82F6B-0BE7-4D24-A9BA-A9F6B8544BDA}"/>
              </a:ext>
            </a:extLst>
          </p:cNvPr>
          <p:cNvPicPr>
            <a:picLocks noGrp="1" noChangeAspect="1"/>
          </p:cNvPicPr>
          <p:nvPr>
            <p:ph idx="1"/>
          </p:nvPr>
        </p:nvPicPr>
        <p:blipFill>
          <a:blip r:embed="rId3"/>
          <a:stretch>
            <a:fillRect/>
          </a:stretch>
        </p:blipFill>
        <p:spPr>
          <a:xfrm>
            <a:off x="3077215" y="1720222"/>
            <a:ext cx="6037570" cy="4528178"/>
          </a:xfrm>
        </p:spPr>
      </p:pic>
      <p:sp>
        <p:nvSpPr>
          <p:cNvPr id="4" name="TextBox 3">
            <a:extLst>
              <a:ext uri="{FF2B5EF4-FFF2-40B4-BE49-F238E27FC236}">
                <a16:creationId xmlns:a16="http://schemas.microsoft.com/office/drawing/2014/main" id="{F7029619-741F-41E7-ACA1-651852171C80}"/>
              </a:ext>
            </a:extLst>
          </p:cNvPr>
          <p:cNvSpPr txBox="1"/>
          <p:nvPr/>
        </p:nvSpPr>
        <p:spPr>
          <a:xfrm>
            <a:off x="8542350" y="6611779"/>
            <a:ext cx="3649650" cy="246221"/>
          </a:xfrm>
          <a:prstGeom prst="rect">
            <a:avLst/>
          </a:prstGeom>
          <a:noFill/>
        </p:spPr>
        <p:txBody>
          <a:bodyPr wrap="square" rtlCol="0">
            <a:spAutoFit/>
          </a:bodyPr>
          <a:lstStyle/>
          <a:p>
            <a:pPr algn="r"/>
            <a:r>
              <a:rPr lang="en-US" sz="1000" dirty="0"/>
              <a:t>Image: Wikimedia user Bolo77 – Creative Commons</a:t>
            </a:r>
          </a:p>
        </p:txBody>
      </p:sp>
      <p:sp>
        <p:nvSpPr>
          <p:cNvPr id="3" name="TextBox 2">
            <a:extLst>
              <a:ext uri="{FF2B5EF4-FFF2-40B4-BE49-F238E27FC236}">
                <a16:creationId xmlns:a16="http://schemas.microsoft.com/office/drawing/2014/main" id="{511C8578-526C-40E4-9C40-6FD5C0CF74F2}"/>
              </a:ext>
            </a:extLst>
          </p:cNvPr>
          <p:cNvSpPr txBox="1"/>
          <p:nvPr/>
        </p:nvSpPr>
        <p:spPr>
          <a:xfrm>
            <a:off x="589918" y="2008891"/>
            <a:ext cx="2263140" cy="830997"/>
          </a:xfrm>
          <a:prstGeom prst="rect">
            <a:avLst/>
          </a:prstGeom>
          <a:noFill/>
        </p:spPr>
        <p:txBody>
          <a:bodyPr wrap="square" rtlCol="0">
            <a:spAutoFit/>
          </a:bodyPr>
          <a:lstStyle/>
          <a:p>
            <a:r>
              <a:rPr lang="en-US" sz="2400" dirty="0"/>
              <a:t>Breaking Complacency</a:t>
            </a:r>
          </a:p>
        </p:txBody>
      </p:sp>
      <p:sp>
        <p:nvSpPr>
          <p:cNvPr id="6" name="TextBox 5">
            <a:extLst>
              <a:ext uri="{FF2B5EF4-FFF2-40B4-BE49-F238E27FC236}">
                <a16:creationId xmlns:a16="http://schemas.microsoft.com/office/drawing/2014/main" id="{F0109623-8D8E-4FBA-A7C9-DE2CA3AB1059}"/>
              </a:ext>
            </a:extLst>
          </p:cNvPr>
          <p:cNvSpPr txBox="1"/>
          <p:nvPr/>
        </p:nvSpPr>
        <p:spPr>
          <a:xfrm>
            <a:off x="589918" y="3661145"/>
            <a:ext cx="2263140" cy="830997"/>
          </a:xfrm>
          <a:prstGeom prst="rect">
            <a:avLst/>
          </a:prstGeom>
          <a:noFill/>
        </p:spPr>
        <p:txBody>
          <a:bodyPr wrap="square" rtlCol="0">
            <a:spAutoFit/>
          </a:bodyPr>
          <a:lstStyle/>
          <a:p>
            <a:r>
              <a:rPr lang="en-US" sz="2400" dirty="0"/>
              <a:t>Breaking Assumptions</a:t>
            </a:r>
          </a:p>
        </p:txBody>
      </p:sp>
      <p:sp>
        <p:nvSpPr>
          <p:cNvPr id="7" name="TextBox 6">
            <a:extLst>
              <a:ext uri="{FF2B5EF4-FFF2-40B4-BE49-F238E27FC236}">
                <a16:creationId xmlns:a16="http://schemas.microsoft.com/office/drawing/2014/main" id="{2E8EA1F5-BDE2-4B72-B331-86414F9FB1C2}"/>
              </a:ext>
            </a:extLst>
          </p:cNvPr>
          <p:cNvSpPr txBox="1"/>
          <p:nvPr/>
        </p:nvSpPr>
        <p:spPr>
          <a:xfrm>
            <a:off x="9506582" y="2839888"/>
            <a:ext cx="2685418" cy="830997"/>
          </a:xfrm>
          <a:prstGeom prst="rect">
            <a:avLst/>
          </a:prstGeom>
          <a:noFill/>
        </p:spPr>
        <p:txBody>
          <a:bodyPr wrap="square" rtlCol="0">
            <a:spAutoFit/>
          </a:bodyPr>
          <a:lstStyle/>
          <a:p>
            <a:r>
              <a:rPr lang="en-US" sz="2400" dirty="0"/>
              <a:t>Empowering Communication</a:t>
            </a:r>
          </a:p>
        </p:txBody>
      </p:sp>
      <p:sp>
        <p:nvSpPr>
          <p:cNvPr id="8" name="TextBox 7">
            <a:extLst>
              <a:ext uri="{FF2B5EF4-FFF2-40B4-BE49-F238E27FC236}">
                <a16:creationId xmlns:a16="http://schemas.microsoft.com/office/drawing/2014/main" id="{948A5D5C-2553-4EB0-8DEE-1B5423F51ED1}"/>
              </a:ext>
            </a:extLst>
          </p:cNvPr>
          <p:cNvSpPr txBox="1"/>
          <p:nvPr/>
        </p:nvSpPr>
        <p:spPr>
          <a:xfrm>
            <a:off x="9506582" y="4492142"/>
            <a:ext cx="2263140" cy="830997"/>
          </a:xfrm>
          <a:prstGeom prst="rect">
            <a:avLst/>
          </a:prstGeom>
          <a:noFill/>
        </p:spPr>
        <p:txBody>
          <a:bodyPr wrap="square" rtlCol="0">
            <a:spAutoFit/>
          </a:bodyPr>
          <a:lstStyle/>
          <a:p>
            <a:r>
              <a:rPr lang="en-US" sz="2400" dirty="0"/>
              <a:t>Standing Your Ground</a:t>
            </a:r>
          </a:p>
        </p:txBody>
      </p:sp>
    </p:spTree>
    <p:extLst>
      <p:ext uri="{BB962C8B-B14F-4D97-AF65-F5344CB8AC3E}">
        <p14:creationId xmlns:p14="http://schemas.microsoft.com/office/powerpoint/2010/main" val="2790125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348CF-A0FA-427E-8872-5489FB633053}"/>
              </a:ext>
            </a:extLst>
          </p:cNvPr>
          <p:cNvSpPr>
            <a:spLocks noGrp="1"/>
          </p:cNvSpPr>
          <p:nvPr>
            <p:ph type="title"/>
          </p:nvPr>
        </p:nvSpPr>
        <p:spPr>
          <a:xfrm>
            <a:off x="661034" y="426720"/>
            <a:ext cx="10869930" cy="1344930"/>
          </a:xfrm>
        </p:spPr>
        <p:txBody>
          <a:bodyPr>
            <a:normAutofit/>
          </a:bodyPr>
          <a:lstStyle/>
          <a:p>
            <a:r>
              <a:rPr lang="en-US" dirty="0"/>
              <a:t>It’s up to each of you to break every halo you see.</a:t>
            </a:r>
          </a:p>
        </p:txBody>
      </p:sp>
      <p:pic>
        <p:nvPicPr>
          <p:cNvPr id="8" name="Picture 7">
            <a:extLst>
              <a:ext uri="{FF2B5EF4-FFF2-40B4-BE49-F238E27FC236}">
                <a16:creationId xmlns:a16="http://schemas.microsoft.com/office/drawing/2014/main" id="{04040CAC-881A-4C22-ADA7-8AD3C247CDF2}"/>
              </a:ext>
            </a:extLst>
          </p:cNvPr>
          <p:cNvPicPr>
            <a:picLocks noChangeAspect="1"/>
          </p:cNvPicPr>
          <p:nvPr/>
        </p:nvPicPr>
        <p:blipFill rotWithShape="1">
          <a:blip r:embed="rId3"/>
          <a:srcRect l="10030" t="34166" r="7754"/>
          <a:stretch/>
        </p:blipFill>
        <p:spPr>
          <a:xfrm>
            <a:off x="2734151" y="1954530"/>
            <a:ext cx="6723697" cy="4037899"/>
          </a:xfrm>
          <a:prstGeom prst="rect">
            <a:avLst/>
          </a:prstGeom>
        </p:spPr>
      </p:pic>
      <p:sp>
        <p:nvSpPr>
          <p:cNvPr id="9" name="TextBox 8">
            <a:extLst>
              <a:ext uri="{FF2B5EF4-FFF2-40B4-BE49-F238E27FC236}">
                <a16:creationId xmlns:a16="http://schemas.microsoft.com/office/drawing/2014/main" id="{ADCC098F-E163-4723-9983-867CCC9AB49C}"/>
              </a:ext>
            </a:extLst>
          </p:cNvPr>
          <p:cNvSpPr txBox="1"/>
          <p:nvPr/>
        </p:nvSpPr>
        <p:spPr>
          <a:xfrm>
            <a:off x="9486900" y="6611779"/>
            <a:ext cx="2705100" cy="246221"/>
          </a:xfrm>
          <a:prstGeom prst="rect">
            <a:avLst/>
          </a:prstGeom>
          <a:noFill/>
        </p:spPr>
        <p:txBody>
          <a:bodyPr wrap="square" rtlCol="0">
            <a:spAutoFit/>
          </a:bodyPr>
          <a:lstStyle/>
          <a:p>
            <a:pPr algn="r"/>
            <a:r>
              <a:rPr lang="en-US" sz="1000" dirty="0"/>
              <a:t>Image: Mike McIntosh</a:t>
            </a:r>
          </a:p>
        </p:txBody>
      </p:sp>
    </p:spTree>
    <p:extLst>
      <p:ext uri="{BB962C8B-B14F-4D97-AF65-F5344CB8AC3E}">
        <p14:creationId xmlns:p14="http://schemas.microsoft.com/office/powerpoint/2010/main" val="1054290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EFD56-B5CD-41A7-81E5-002EA6716B20}"/>
              </a:ext>
            </a:extLst>
          </p:cNvPr>
          <p:cNvSpPr>
            <a:spLocks noGrp="1"/>
          </p:cNvSpPr>
          <p:nvPr>
            <p:ph type="title"/>
          </p:nvPr>
        </p:nvSpPr>
        <p:spPr/>
        <p:txBody>
          <a:bodyPr/>
          <a:lstStyle/>
          <a:p>
            <a:r>
              <a:rPr lang="en-US" dirty="0"/>
              <a:t>Origins</a:t>
            </a:r>
          </a:p>
        </p:txBody>
      </p:sp>
      <p:sp>
        <p:nvSpPr>
          <p:cNvPr id="3" name="Content Placeholder 2">
            <a:extLst>
              <a:ext uri="{FF2B5EF4-FFF2-40B4-BE49-F238E27FC236}">
                <a16:creationId xmlns:a16="http://schemas.microsoft.com/office/drawing/2014/main" id="{0180E944-71F7-4761-B4C8-5C5597BC26E3}"/>
              </a:ext>
            </a:extLst>
          </p:cNvPr>
          <p:cNvSpPr>
            <a:spLocks noGrp="1"/>
          </p:cNvSpPr>
          <p:nvPr>
            <p:ph idx="1"/>
          </p:nvPr>
        </p:nvSpPr>
        <p:spPr/>
        <p:txBody>
          <a:bodyPr>
            <a:normAutofit/>
          </a:bodyPr>
          <a:lstStyle/>
          <a:p>
            <a:pPr>
              <a:buFont typeface="Wingdings" panose="05000000000000000000" pitchFamily="2" charset="2"/>
              <a:buChar char="§"/>
            </a:pPr>
            <a:r>
              <a:rPr lang="en-US" sz="3200" dirty="0"/>
              <a:t>Edward Thorndike – Halo Effect</a:t>
            </a:r>
          </a:p>
          <a:p>
            <a:pPr>
              <a:buFont typeface="Wingdings" panose="05000000000000000000" pitchFamily="2" charset="2"/>
              <a:buChar char="§"/>
            </a:pPr>
            <a:r>
              <a:rPr lang="en-US" sz="3200" dirty="0"/>
              <a:t>Ian McCammon, NOLS</a:t>
            </a:r>
          </a:p>
          <a:p>
            <a:pPr lvl="1">
              <a:buFont typeface="Wingdings" panose="05000000000000000000" pitchFamily="2" charset="2"/>
              <a:buChar char="§"/>
            </a:pPr>
            <a:r>
              <a:rPr lang="en-US" sz="3200" dirty="0"/>
              <a:t>Expert Halo</a:t>
            </a:r>
          </a:p>
        </p:txBody>
      </p:sp>
      <p:pic>
        <p:nvPicPr>
          <p:cNvPr id="5" name="Picture 4">
            <a:extLst>
              <a:ext uri="{FF2B5EF4-FFF2-40B4-BE49-F238E27FC236}">
                <a16:creationId xmlns:a16="http://schemas.microsoft.com/office/drawing/2014/main" id="{A30F7F16-64A6-4162-9325-CE08E3967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919" y="1027906"/>
            <a:ext cx="2773978" cy="4351338"/>
          </a:xfrm>
          <a:prstGeom prst="rect">
            <a:avLst/>
          </a:prstGeom>
        </p:spPr>
      </p:pic>
      <p:sp>
        <p:nvSpPr>
          <p:cNvPr id="6" name="TextBox 5">
            <a:extLst>
              <a:ext uri="{FF2B5EF4-FFF2-40B4-BE49-F238E27FC236}">
                <a16:creationId xmlns:a16="http://schemas.microsoft.com/office/drawing/2014/main" id="{3E967B77-80EB-4D42-91FD-3698AC153719}"/>
              </a:ext>
            </a:extLst>
          </p:cNvPr>
          <p:cNvSpPr txBox="1"/>
          <p:nvPr/>
        </p:nvSpPr>
        <p:spPr>
          <a:xfrm>
            <a:off x="9486900" y="6611779"/>
            <a:ext cx="2705100" cy="246221"/>
          </a:xfrm>
          <a:prstGeom prst="rect">
            <a:avLst/>
          </a:prstGeom>
          <a:noFill/>
        </p:spPr>
        <p:txBody>
          <a:bodyPr wrap="square" rtlCol="0">
            <a:spAutoFit/>
          </a:bodyPr>
          <a:lstStyle/>
          <a:p>
            <a:pPr algn="r"/>
            <a:r>
              <a:rPr lang="en-US" sz="1000" dirty="0"/>
              <a:t>Image: needpix.com</a:t>
            </a:r>
          </a:p>
        </p:txBody>
      </p:sp>
    </p:spTree>
    <p:extLst>
      <p:ext uri="{BB962C8B-B14F-4D97-AF65-F5344CB8AC3E}">
        <p14:creationId xmlns:p14="http://schemas.microsoft.com/office/powerpoint/2010/main" val="353407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F56D-1592-451D-A762-9AC5D7030162}"/>
              </a:ext>
            </a:extLst>
          </p:cNvPr>
          <p:cNvSpPr>
            <a:spLocks noGrp="1"/>
          </p:cNvSpPr>
          <p:nvPr>
            <p:ph type="title"/>
          </p:nvPr>
        </p:nvSpPr>
        <p:spPr/>
        <p:txBody>
          <a:bodyPr/>
          <a:lstStyle/>
          <a:p>
            <a:r>
              <a:rPr lang="en-US" dirty="0"/>
              <a:t>Objective</a:t>
            </a:r>
          </a:p>
        </p:txBody>
      </p:sp>
      <p:sp>
        <p:nvSpPr>
          <p:cNvPr id="6" name="Text Placeholder 5">
            <a:extLst>
              <a:ext uri="{FF2B5EF4-FFF2-40B4-BE49-F238E27FC236}">
                <a16:creationId xmlns:a16="http://schemas.microsoft.com/office/drawing/2014/main" id="{DAD4D8B0-3236-4E2B-8646-5B06C4045226}"/>
              </a:ext>
            </a:extLst>
          </p:cNvPr>
          <p:cNvSpPr>
            <a:spLocks noGrp="1"/>
          </p:cNvSpPr>
          <p:nvPr>
            <p:ph type="body" idx="1"/>
          </p:nvPr>
        </p:nvSpPr>
        <p:spPr/>
        <p:txBody>
          <a:bodyPr/>
          <a:lstStyle/>
          <a:p>
            <a:r>
              <a:rPr lang="en-US" dirty="0"/>
              <a:t>PREVENT THIS…</a:t>
            </a:r>
          </a:p>
        </p:txBody>
      </p:sp>
      <p:pic>
        <p:nvPicPr>
          <p:cNvPr id="10" name="Content Placeholder 9">
            <a:extLst>
              <a:ext uri="{FF2B5EF4-FFF2-40B4-BE49-F238E27FC236}">
                <a16:creationId xmlns:a16="http://schemas.microsoft.com/office/drawing/2014/main" id="{FA6FDFF0-93B9-411E-8B13-783C2CD84C67}"/>
              </a:ext>
            </a:extLst>
          </p:cNvPr>
          <p:cNvPicPr>
            <a:picLocks noGrp="1" noChangeAspect="1"/>
          </p:cNvPicPr>
          <p:nvPr>
            <p:ph sz="half" idx="2"/>
          </p:nvPr>
        </p:nvPicPr>
        <p:blipFill>
          <a:blip r:embed="rId3"/>
          <a:stretch>
            <a:fillRect/>
          </a:stretch>
        </p:blipFill>
        <p:spPr>
          <a:xfrm>
            <a:off x="836612" y="2505075"/>
            <a:ext cx="3565209" cy="3411537"/>
          </a:xfrm>
        </p:spPr>
      </p:pic>
      <p:sp>
        <p:nvSpPr>
          <p:cNvPr id="7" name="Text Placeholder 6">
            <a:extLst>
              <a:ext uri="{FF2B5EF4-FFF2-40B4-BE49-F238E27FC236}">
                <a16:creationId xmlns:a16="http://schemas.microsoft.com/office/drawing/2014/main" id="{4E33178A-55E4-4890-9C95-B25910A3C5CB}"/>
              </a:ext>
            </a:extLst>
          </p:cNvPr>
          <p:cNvSpPr>
            <a:spLocks noGrp="1"/>
          </p:cNvSpPr>
          <p:nvPr>
            <p:ph type="body" sz="quarter" idx="3"/>
          </p:nvPr>
        </p:nvSpPr>
        <p:spPr/>
        <p:txBody>
          <a:bodyPr/>
          <a:lstStyle/>
          <a:p>
            <a:r>
              <a:rPr lang="en-US" dirty="0"/>
              <a:t>HOW?</a:t>
            </a:r>
          </a:p>
        </p:txBody>
      </p:sp>
      <p:sp>
        <p:nvSpPr>
          <p:cNvPr id="8" name="Content Placeholder 7">
            <a:extLst>
              <a:ext uri="{FF2B5EF4-FFF2-40B4-BE49-F238E27FC236}">
                <a16:creationId xmlns:a16="http://schemas.microsoft.com/office/drawing/2014/main" id="{5B2A58A9-FA65-4CAA-9516-E663C727EA02}"/>
              </a:ext>
            </a:extLst>
          </p:cNvPr>
          <p:cNvSpPr>
            <a:spLocks noGrp="1"/>
          </p:cNvSpPr>
          <p:nvPr>
            <p:ph sz="quarter" idx="4"/>
          </p:nvPr>
        </p:nvSpPr>
        <p:spPr/>
        <p:txBody>
          <a:bodyPr/>
          <a:lstStyle/>
          <a:p>
            <a:r>
              <a:rPr lang="en-US" dirty="0"/>
              <a:t>Simplify Terms</a:t>
            </a:r>
          </a:p>
          <a:p>
            <a:r>
              <a:rPr lang="en-US" dirty="0"/>
              <a:t>Discuss in a Greater Context</a:t>
            </a:r>
          </a:p>
          <a:p>
            <a:r>
              <a:rPr lang="en-US" dirty="0"/>
              <a:t>Promote Critical Thinking</a:t>
            </a:r>
          </a:p>
          <a:p>
            <a:r>
              <a:rPr lang="en-US" dirty="0"/>
              <a:t>Action Steps</a:t>
            </a:r>
          </a:p>
          <a:p>
            <a:endParaRPr lang="en-US" dirty="0"/>
          </a:p>
        </p:txBody>
      </p:sp>
    </p:spTree>
    <p:extLst>
      <p:ext uri="{BB962C8B-B14F-4D97-AF65-F5344CB8AC3E}">
        <p14:creationId xmlns:p14="http://schemas.microsoft.com/office/powerpoint/2010/main" val="217664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E68A-DA6B-4E60-B020-49EC0307880A}"/>
              </a:ext>
            </a:extLst>
          </p:cNvPr>
          <p:cNvSpPr>
            <a:spLocks noGrp="1"/>
          </p:cNvSpPr>
          <p:nvPr>
            <p:ph type="title"/>
          </p:nvPr>
        </p:nvSpPr>
        <p:spPr/>
        <p:txBody>
          <a:bodyPr/>
          <a:lstStyle/>
          <a:p>
            <a:r>
              <a:rPr lang="en-US" dirty="0"/>
              <a:t>The Leader Halo</a:t>
            </a:r>
          </a:p>
        </p:txBody>
      </p:sp>
      <p:pic>
        <p:nvPicPr>
          <p:cNvPr id="7" name="Content Placeholder 6">
            <a:extLst>
              <a:ext uri="{FF2B5EF4-FFF2-40B4-BE49-F238E27FC236}">
                <a16:creationId xmlns:a16="http://schemas.microsoft.com/office/drawing/2014/main" id="{F952BEA9-828B-41AB-9D63-7DD6D59F1126}"/>
              </a:ext>
            </a:extLst>
          </p:cNvPr>
          <p:cNvPicPr>
            <a:picLocks noGrp="1" noChangeAspect="1"/>
          </p:cNvPicPr>
          <p:nvPr>
            <p:ph idx="1"/>
          </p:nvPr>
        </p:nvPicPr>
        <p:blipFill>
          <a:blip r:embed="rId3"/>
          <a:stretch>
            <a:fillRect/>
          </a:stretch>
        </p:blipFill>
        <p:spPr>
          <a:xfrm>
            <a:off x="3383179" y="1731963"/>
            <a:ext cx="5416116" cy="4059237"/>
          </a:xfrm>
        </p:spPr>
      </p:pic>
      <p:sp>
        <p:nvSpPr>
          <p:cNvPr id="8" name="TextBox 7">
            <a:extLst>
              <a:ext uri="{FF2B5EF4-FFF2-40B4-BE49-F238E27FC236}">
                <a16:creationId xmlns:a16="http://schemas.microsoft.com/office/drawing/2014/main" id="{60AE669B-DED4-4BF3-B900-DBB2B1F8D335}"/>
              </a:ext>
            </a:extLst>
          </p:cNvPr>
          <p:cNvSpPr txBox="1"/>
          <p:nvPr/>
        </p:nvSpPr>
        <p:spPr>
          <a:xfrm>
            <a:off x="9486900" y="6611779"/>
            <a:ext cx="2705100" cy="246221"/>
          </a:xfrm>
          <a:prstGeom prst="rect">
            <a:avLst/>
          </a:prstGeom>
          <a:noFill/>
        </p:spPr>
        <p:txBody>
          <a:bodyPr wrap="square" rtlCol="0">
            <a:spAutoFit/>
          </a:bodyPr>
          <a:lstStyle/>
          <a:p>
            <a:pPr algn="r"/>
            <a:r>
              <a:rPr lang="en-US" sz="1000" dirty="0"/>
              <a:t>Image: </a:t>
            </a:r>
            <a:r>
              <a:rPr lang="en-US" sz="1000" dirty="0" err="1"/>
              <a:t>Katjarina</a:t>
            </a:r>
            <a:r>
              <a:rPr lang="en-US" sz="1000" dirty="0"/>
              <a:t> Hurt</a:t>
            </a:r>
          </a:p>
        </p:txBody>
      </p:sp>
    </p:spTree>
    <p:extLst>
      <p:ext uri="{BB962C8B-B14F-4D97-AF65-F5344CB8AC3E}">
        <p14:creationId xmlns:p14="http://schemas.microsoft.com/office/powerpoint/2010/main" val="1454968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F5E4-8A38-4317-B463-1C4E6C98D736}"/>
              </a:ext>
            </a:extLst>
          </p:cNvPr>
          <p:cNvSpPr>
            <a:spLocks noGrp="1"/>
          </p:cNvSpPr>
          <p:nvPr>
            <p:ph type="title"/>
          </p:nvPr>
        </p:nvSpPr>
        <p:spPr>
          <a:xfrm>
            <a:off x="1051560" y="468630"/>
            <a:ext cx="10218420" cy="6023610"/>
          </a:xfrm>
        </p:spPr>
        <p:txBody>
          <a:bodyPr>
            <a:normAutofit/>
          </a:bodyPr>
          <a:lstStyle/>
          <a:p>
            <a:r>
              <a:rPr lang="en-US" sz="3200" dirty="0">
                <a:effectLst/>
              </a:rPr>
              <a:t>What are some resources you can use to learn more about the people you are heading outdoors with?</a:t>
            </a:r>
            <a:br>
              <a:rPr lang="en-US" sz="3200" dirty="0">
                <a:effectLst/>
              </a:rPr>
            </a:br>
            <a:br>
              <a:rPr lang="en-US" sz="3200" dirty="0">
                <a:effectLst/>
              </a:rPr>
            </a:br>
            <a:br>
              <a:rPr lang="en-US" sz="3200" dirty="0">
                <a:effectLst/>
              </a:rPr>
            </a:br>
            <a:r>
              <a:rPr lang="en-US" sz="3200" dirty="0">
                <a:effectLst/>
              </a:rPr>
              <a:t>Where is the line between looking up to someone for their skills/abilities and seeing them as infallible? </a:t>
            </a:r>
            <a:br>
              <a:rPr lang="en-US" sz="3200" dirty="0">
                <a:effectLst/>
              </a:rPr>
            </a:br>
            <a:br>
              <a:rPr lang="en-US" sz="3200" dirty="0">
                <a:effectLst/>
              </a:rPr>
            </a:br>
            <a:br>
              <a:rPr lang="en-US" sz="3200" dirty="0">
                <a:effectLst/>
              </a:rPr>
            </a:br>
            <a:r>
              <a:rPr lang="en-US" sz="3200" dirty="0">
                <a:effectLst/>
              </a:rPr>
              <a:t>How can we respect those with more experience without placing the Leader Halo on them?</a:t>
            </a:r>
            <a:br>
              <a:rPr lang="en-US" sz="3200" dirty="0">
                <a:effectLst/>
              </a:rPr>
            </a:br>
            <a:endParaRPr lang="en-US" sz="3200" dirty="0"/>
          </a:p>
        </p:txBody>
      </p:sp>
    </p:spTree>
    <p:extLst>
      <p:ext uri="{BB962C8B-B14F-4D97-AF65-F5344CB8AC3E}">
        <p14:creationId xmlns:p14="http://schemas.microsoft.com/office/powerpoint/2010/main" val="235673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5536-27D6-4E5B-93EC-29FE5F9D20A2}"/>
              </a:ext>
            </a:extLst>
          </p:cNvPr>
          <p:cNvSpPr>
            <a:spLocks noGrp="1"/>
          </p:cNvSpPr>
          <p:nvPr>
            <p:ph type="title"/>
          </p:nvPr>
        </p:nvSpPr>
        <p:spPr/>
        <p:txBody>
          <a:bodyPr/>
          <a:lstStyle/>
          <a:p>
            <a:r>
              <a:rPr lang="en-US" dirty="0"/>
              <a:t>Badge Halos</a:t>
            </a:r>
          </a:p>
        </p:txBody>
      </p:sp>
      <p:pic>
        <p:nvPicPr>
          <p:cNvPr id="5" name="Content Placeholder 4">
            <a:extLst>
              <a:ext uri="{FF2B5EF4-FFF2-40B4-BE49-F238E27FC236}">
                <a16:creationId xmlns:a16="http://schemas.microsoft.com/office/drawing/2014/main" id="{224ED575-C2BB-42D4-B8F1-885D0D118BE1}"/>
              </a:ext>
            </a:extLst>
          </p:cNvPr>
          <p:cNvPicPr>
            <a:picLocks noGrp="1" noChangeAspect="1"/>
          </p:cNvPicPr>
          <p:nvPr>
            <p:ph idx="1"/>
          </p:nvPr>
        </p:nvPicPr>
        <p:blipFill>
          <a:blip r:embed="rId3"/>
          <a:stretch>
            <a:fillRect/>
          </a:stretch>
        </p:blipFill>
        <p:spPr>
          <a:xfrm>
            <a:off x="3385849" y="1862842"/>
            <a:ext cx="5415251" cy="4059237"/>
          </a:xfrm>
        </p:spPr>
      </p:pic>
      <p:sp>
        <p:nvSpPr>
          <p:cNvPr id="4" name="TextBox 3">
            <a:extLst>
              <a:ext uri="{FF2B5EF4-FFF2-40B4-BE49-F238E27FC236}">
                <a16:creationId xmlns:a16="http://schemas.microsoft.com/office/drawing/2014/main" id="{5B9876F1-EB21-424F-8F9B-E00635F40076}"/>
              </a:ext>
            </a:extLst>
          </p:cNvPr>
          <p:cNvSpPr txBox="1"/>
          <p:nvPr/>
        </p:nvSpPr>
        <p:spPr>
          <a:xfrm>
            <a:off x="9486900" y="6611779"/>
            <a:ext cx="2705100" cy="246221"/>
          </a:xfrm>
          <a:prstGeom prst="rect">
            <a:avLst/>
          </a:prstGeom>
          <a:noFill/>
        </p:spPr>
        <p:txBody>
          <a:bodyPr wrap="square" rtlCol="0">
            <a:spAutoFit/>
          </a:bodyPr>
          <a:lstStyle/>
          <a:p>
            <a:pPr algn="r"/>
            <a:r>
              <a:rPr lang="en-US" sz="1000" dirty="0"/>
              <a:t>Image: Public Domain Pictures</a:t>
            </a:r>
          </a:p>
        </p:txBody>
      </p:sp>
    </p:spTree>
    <p:extLst>
      <p:ext uri="{BB962C8B-B14F-4D97-AF65-F5344CB8AC3E}">
        <p14:creationId xmlns:p14="http://schemas.microsoft.com/office/powerpoint/2010/main" val="202056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F5E4-8A38-4317-B463-1C4E6C98D736}"/>
              </a:ext>
            </a:extLst>
          </p:cNvPr>
          <p:cNvSpPr>
            <a:spLocks noGrp="1"/>
          </p:cNvSpPr>
          <p:nvPr>
            <p:ph type="title"/>
          </p:nvPr>
        </p:nvSpPr>
        <p:spPr>
          <a:xfrm>
            <a:off x="1300725" y="320040"/>
            <a:ext cx="9590550" cy="5989320"/>
          </a:xfrm>
        </p:spPr>
        <p:txBody>
          <a:bodyPr>
            <a:normAutofit/>
          </a:bodyPr>
          <a:lstStyle/>
          <a:p>
            <a:pPr lvl="0"/>
            <a:r>
              <a:rPr lang="en-US" sz="3200" dirty="0">
                <a:effectLst/>
              </a:rPr>
              <a:t>Do you know a leader’s motivations for choosing a trip or route? How can you find out?</a:t>
            </a:r>
            <a:br>
              <a:rPr lang="en-US" sz="3200" dirty="0">
                <a:effectLst/>
              </a:rPr>
            </a:br>
            <a:br>
              <a:rPr lang="en-US" sz="3200" dirty="0">
                <a:effectLst/>
              </a:rPr>
            </a:br>
            <a:br>
              <a:rPr lang="en-US" sz="3200" dirty="0">
                <a:effectLst/>
              </a:rPr>
            </a:br>
            <a:r>
              <a:rPr lang="en-US" sz="3200" dirty="0">
                <a:effectLst/>
              </a:rPr>
              <a:t>What motivates you to choose a destination?</a:t>
            </a:r>
            <a:br>
              <a:rPr lang="en-US" sz="3200" dirty="0">
                <a:effectLst/>
              </a:rPr>
            </a:br>
            <a:br>
              <a:rPr lang="en-US" sz="3200" dirty="0">
                <a:effectLst/>
              </a:rPr>
            </a:br>
            <a:br>
              <a:rPr lang="en-US" sz="3200" dirty="0">
                <a:effectLst/>
              </a:rPr>
            </a:br>
            <a:r>
              <a:rPr lang="en-US" sz="3200" dirty="0">
                <a:effectLst/>
              </a:rPr>
              <a:t>How can you keep from becoming complacent and falling victim to a Badge Halo?</a:t>
            </a:r>
            <a:br>
              <a:rPr lang="en-US" sz="3200" dirty="0">
                <a:effectLst/>
              </a:rPr>
            </a:br>
            <a:endParaRPr lang="en-US" sz="3200" dirty="0"/>
          </a:p>
        </p:txBody>
      </p:sp>
    </p:spTree>
    <p:extLst>
      <p:ext uri="{BB962C8B-B14F-4D97-AF65-F5344CB8AC3E}">
        <p14:creationId xmlns:p14="http://schemas.microsoft.com/office/powerpoint/2010/main" val="428646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FF57-1434-4E4B-8018-1D8E93223767}"/>
              </a:ext>
            </a:extLst>
          </p:cNvPr>
          <p:cNvSpPr>
            <a:spLocks noGrp="1"/>
          </p:cNvSpPr>
          <p:nvPr>
            <p:ph type="title"/>
          </p:nvPr>
        </p:nvSpPr>
        <p:spPr/>
        <p:txBody>
          <a:bodyPr/>
          <a:lstStyle/>
          <a:p>
            <a:r>
              <a:rPr lang="en-US" dirty="0"/>
              <a:t>Cairn Halos</a:t>
            </a:r>
          </a:p>
        </p:txBody>
      </p:sp>
      <p:pic>
        <p:nvPicPr>
          <p:cNvPr id="7" name="Content Placeholder 6">
            <a:extLst>
              <a:ext uri="{FF2B5EF4-FFF2-40B4-BE49-F238E27FC236}">
                <a16:creationId xmlns:a16="http://schemas.microsoft.com/office/drawing/2014/main" id="{14639CB9-1D06-4811-A1E8-697E561BBE75}"/>
              </a:ext>
            </a:extLst>
          </p:cNvPr>
          <p:cNvPicPr>
            <a:picLocks noGrp="1" noChangeAspect="1"/>
          </p:cNvPicPr>
          <p:nvPr>
            <p:ph idx="1"/>
          </p:nvPr>
        </p:nvPicPr>
        <p:blipFill rotWithShape="1">
          <a:blip r:embed="rId3"/>
          <a:srcRect l="28545" r="16329"/>
          <a:stretch/>
        </p:blipFill>
        <p:spPr>
          <a:xfrm rot="5400000">
            <a:off x="3851749" y="772880"/>
            <a:ext cx="4477852" cy="6092193"/>
          </a:xfrm>
        </p:spPr>
      </p:pic>
      <p:sp>
        <p:nvSpPr>
          <p:cNvPr id="8" name="TextBox 7">
            <a:extLst>
              <a:ext uri="{FF2B5EF4-FFF2-40B4-BE49-F238E27FC236}">
                <a16:creationId xmlns:a16="http://schemas.microsoft.com/office/drawing/2014/main" id="{B15FB0E9-3A68-4266-AAC8-FCD6C9E6FC1E}"/>
              </a:ext>
            </a:extLst>
          </p:cNvPr>
          <p:cNvSpPr txBox="1"/>
          <p:nvPr/>
        </p:nvSpPr>
        <p:spPr>
          <a:xfrm>
            <a:off x="9486900" y="6611779"/>
            <a:ext cx="2705100" cy="246221"/>
          </a:xfrm>
          <a:prstGeom prst="rect">
            <a:avLst/>
          </a:prstGeom>
          <a:noFill/>
        </p:spPr>
        <p:txBody>
          <a:bodyPr wrap="square" rtlCol="0">
            <a:spAutoFit/>
          </a:bodyPr>
          <a:lstStyle/>
          <a:p>
            <a:pPr algn="r"/>
            <a:r>
              <a:rPr lang="en-US" sz="1000" dirty="0"/>
              <a:t>Image: </a:t>
            </a:r>
            <a:r>
              <a:rPr lang="en-US" sz="1000" dirty="0" err="1"/>
              <a:t>Katjarina</a:t>
            </a:r>
            <a:r>
              <a:rPr lang="en-US" sz="1000" dirty="0"/>
              <a:t> Hurt</a:t>
            </a:r>
          </a:p>
        </p:txBody>
      </p:sp>
    </p:spTree>
    <p:extLst>
      <p:ext uri="{BB962C8B-B14F-4D97-AF65-F5344CB8AC3E}">
        <p14:creationId xmlns:p14="http://schemas.microsoft.com/office/powerpoint/2010/main" val="2665726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F5E4-8A38-4317-B463-1C4E6C98D736}"/>
              </a:ext>
            </a:extLst>
          </p:cNvPr>
          <p:cNvSpPr>
            <a:spLocks noGrp="1"/>
          </p:cNvSpPr>
          <p:nvPr>
            <p:ph type="title"/>
          </p:nvPr>
        </p:nvSpPr>
        <p:spPr>
          <a:xfrm>
            <a:off x="1295401" y="1233377"/>
            <a:ext cx="9590550" cy="5092995"/>
          </a:xfrm>
        </p:spPr>
        <p:txBody>
          <a:bodyPr>
            <a:normAutofit fontScale="90000"/>
          </a:bodyPr>
          <a:lstStyle/>
          <a:p>
            <a:pPr lvl="0"/>
            <a:r>
              <a:rPr lang="en-US" sz="3600" dirty="0">
                <a:effectLst/>
              </a:rPr>
              <a:t>When you go outside, do you have more than one way to navigate? What's your backup plan if one doesn't work?</a:t>
            </a:r>
            <a:br>
              <a:rPr lang="en-US" sz="3600" dirty="0">
                <a:effectLst/>
              </a:rPr>
            </a:br>
            <a:br>
              <a:rPr lang="en-US" sz="3600" dirty="0">
                <a:effectLst/>
              </a:rPr>
            </a:br>
            <a:br>
              <a:rPr lang="en-US" sz="3600" dirty="0">
                <a:effectLst/>
              </a:rPr>
            </a:br>
            <a:r>
              <a:rPr lang="en-US" sz="3600" dirty="0">
                <a:effectLst/>
              </a:rPr>
              <a:t>If you are in a wilderness area, how can you know what kind of trail you are on? How can you know where it leads?</a:t>
            </a:r>
            <a:br>
              <a:rPr lang="en-US" sz="3600" dirty="0">
                <a:effectLst/>
              </a:rPr>
            </a:br>
            <a:br>
              <a:rPr lang="en-US" dirty="0">
                <a:effectLst/>
              </a:rPr>
            </a:br>
            <a:endParaRPr lang="en-US" dirty="0"/>
          </a:p>
        </p:txBody>
      </p:sp>
    </p:spTree>
    <p:extLst>
      <p:ext uri="{BB962C8B-B14F-4D97-AF65-F5344CB8AC3E}">
        <p14:creationId xmlns:p14="http://schemas.microsoft.com/office/powerpoint/2010/main" val="951237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3172</Words>
  <Application>Microsoft Office PowerPoint</Application>
  <PresentationFormat>Widescreen</PresentationFormat>
  <Paragraphs>215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Breaking the Halo  Empowering Students in Outdoor Education</vt:lpstr>
      <vt:lpstr>Origins</vt:lpstr>
      <vt:lpstr>Objective</vt:lpstr>
      <vt:lpstr>The Leader Halo</vt:lpstr>
      <vt:lpstr>What are some resources you can use to learn more about the people you are heading outdoors with?   Where is the line between looking up to someone for their skills/abilities and seeing them as infallible?    How can we respect those with more experience without placing the Leader Halo on them? </vt:lpstr>
      <vt:lpstr>Badge Halos</vt:lpstr>
      <vt:lpstr>Do you know a leader’s motivations for choosing a trip or route? How can you find out?   What motivates you to choose a destination?   How can you keep from becoming complacent and falling victim to a Badge Halo? </vt:lpstr>
      <vt:lpstr>Cairn Halos</vt:lpstr>
      <vt:lpstr>When you go outside, do you have more than one way to navigate? What's your backup plan if one doesn't work?   If you are in a wilderness area, how can you know what kind of trail you are on? How can you know where it leads?  </vt:lpstr>
      <vt:lpstr>Backpack &amp; Helmet Halos</vt:lpstr>
      <vt:lpstr>When have you made a judgment about someone’s skills or abilities based on the gear they had? Do you believe this was an accurate assessment? Why?   Do you know how to use your gear? Have you practiced using all of it?   Are you aware of the ratings, purpose, and limitations that come with your safety equipment? </vt:lpstr>
      <vt:lpstr>The Halo in the Mirror</vt:lpstr>
      <vt:lpstr>What is the difference between confidence and over-confidence?   How can you check yourself for a Mirror Halo? Who do you trust to tell you if they see one?   How will you respond to feedback?</vt:lpstr>
      <vt:lpstr>Breaking the Halo</vt:lpstr>
      <vt:lpstr>It’s up to each of you to break every halo you see.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the Halo  Empowering Students in Outdoor Education</dc:title>
  <dc:creator>KATJA HURT</dc:creator>
  <cp:lastModifiedBy>KATJA HURT</cp:lastModifiedBy>
  <cp:revision>17</cp:revision>
  <cp:lastPrinted>2019-10-22T21:14:18Z</cp:lastPrinted>
  <dcterms:created xsi:type="dcterms:W3CDTF">2019-10-22T19:11:21Z</dcterms:created>
  <dcterms:modified xsi:type="dcterms:W3CDTF">2019-10-22T21:58:49Z</dcterms:modified>
</cp:coreProperties>
</file>